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8" r:id="rId1"/>
  </p:sldMasterIdLst>
  <p:notesMasterIdLst>
    <p:notesMasterId r:id="rId36"/>
  </p:notesMasterIdLst>
  <p:handoutMasterIdLst>
    <p:handoutMasterId r:id="rId37"/>
  </p:handoutMasterIdLst>
  <p:sldIdLst>
    <p:sldId id="280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18" r:id="rId22"/>
    <p:sldId id="316" r:id="rId23"/>
    <p:sldId id="317" r:id="rId24"/>
    <p:sldId id="320" r:id="rId25"/>
    <p:sldId id="319" r:id="rId26"/>
    <p:sldId id="321" r:id="rId27"/>
    <p:sldId id="322" r:id="rId28"/>
    <p:sldId id="309" r:id="rId29"/>
    <p:sldId id="282" r:id="rId30"/>
    <p:sldId id="310" r:id="rId31"/>
    <p:sldId id="323" r:id="rId32"/>
    <p:sldId id="324" r:id="rId33"/>
    <p:sldId id="313" r:id="rId34"/>
    <p:sldId id="314" r:id="rId3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11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0926A5-777E-6348-A0CE-564C00F24CDB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E436A24-088E-EB4A-9318-6E73D9A1AE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4041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43487EF-78B4-C740-8E1D-CEB662D0BFFF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AF7C94-5FA3-1C49-AA93-FEA85B103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9998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7A22-EE44-1846-83D6-8BEB10AB6A1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92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7A22-EE44-1846-83D6-8BEB10AB6A1F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754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7A22-EE44-1846-83D6-8BEB10AB6A1F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7A22-EE44-1846-83D6-8BEB10AB6A1F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5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7A22-EE44-1846-83D6-8BEB10AB6A1F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2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7A22-EE44-1846-83D6-8BEB10AB6A1F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654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0A7A22-EE44-1846-83D6-8BEB10AB6A1F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023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5F95A-63F6-3749-8031-0362F0C41C59}" type="datetime4">
              <a:rPr lang="en-US" smtClean="0"/>
              <a:t>October 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Leadingge Maryland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74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09AAE-6680-1740-AD30-491577691AC2}" type="datetime4">
              <a:rPr lang="en-US" smtClean="0"/>
              <a:t>October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Leadingge Maryland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501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4790-03AD-D04D-9373-3FFDFA0B07C9}" type="datetime4">
              <a:rPr lang="en-US" smtClean="0"/>
              <a:t>October 1,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Leadingge Maryland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84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3E631-BBE7-7741-94C0-C3786DA9ABC7}" type="datetime4">
              <a:rPr lang="en-US" smtClean="0"/>
              <a:t>October 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Leadingge Maryland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0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DF0C-965E-7847-8E69-54C1E38FE01E}" type="datetime4">
              <a:rPr lang="en-US" smtClean="0"/>
              <a:t>October 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Leadingge Maryland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1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B486F-B33B-3442-9AE6-D3E19ACEB07C}" type="datetime4">
              <a:rPr lang="en-US" smtClean="0"/>
              <a:t>October 1,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2018 </a:t>
            </a:r>
            <a:r>
              <a:rPr lang="en-US" dirty="0" err="1" smtClean="0"/>
              <a:t>Leadingge</a:t>
            </a:r>
            <a:r>
              <a:rPr lang="en-US" dirty="0" smtClean="0"/>
              <a:t> Maryland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2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FCFE-1013-C14F-B2BA-BDEE84A5BDF9}" type="datetime4">
              <a:rPr lang="en-US" smtClean="0"/>
              <a:t>October 1,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Leadingge Maryland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13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F1DD-3E20-3F46-99C0-82D561ABC151}" type="datetime4">
              <a:rPr lang="en-US" smtClean="0"/>
              <a:t>October 1,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Leadingge Maryland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011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99BD5-D1EE-B64F-8FD7-9A6ADE08FA0C}" type="datetime4">
              <a:rPr lang="en-US" smtClean="0"/>
              <a:t>October 1,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Leadingge Maryland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210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6D2AF-3B04-1446-8017-846DD8E0EB4F}" type="datetime4">
              <a:rPr lang="en-US" smtClean="0"/>
              <a:t>October 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Leadingge Maryland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0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4720C-6B27-5848-A5EF-FA6AC7B36790}" type="datetime4">
              <a:rPr lang="en-US" smtClean="0"/>
              <a:t>October 1,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2018 Leadingge Maryland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886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4D14C-F40C-714F-B2EC-66B154CAD64E}" type="datetime4">
              <a:rPr lang="en-US" smtClean="0"/>
              <a:t>October 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2018 Leadingge Maryland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53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5.png"/><Relationship Id="rId4" Type="http://schemas.openxmlformats.org/officeDocument/2006/relationships/image" Target="../media/image4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@hellerkey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adingagemaryland.org" TargetMode="External"/><Relationship Id="rId5" Type="http://schemas.openxmlformats.org/officeDocument/2006/relationships/hyperlink" Target="mailto:jschumann@leadingagemaryland.org" TargetMode="External"/><Relationship Id="rId4" Type="http://schemas.openxmlformats.org/officeDocument/2006/relationships/hyperlink" Target="http://www.hellerkey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32018" y="2143248"/>
            <a:ext cx="6221281" cy="844304"/>
          </a:xfrm>
        </p:spPr>
        <p:txBody>
          <a:bodyPr lIns="0" rIns="0">
            <a:noAutofit/>
          </a:bodyPr>
          <a:lstStyle/>
          <a:p>
            <a:pPr algn="l"/>
            <a:r>
              <a:rPr lang="en-US" sz="3600" b="1" dirty="0" smtClean="0">
                <a:latin typeface="+mn-lt"/>
              </a:rPr>
              <a:t>Trauma</a:t>
            </a:r>
            <a:r>
              <a:rPr lang="en-US" sz="3600" b="1" dirty="0">
                <a:latin typeface="+mn-lt"/>
              </a:rPr>
              <a:t>-Informed Care </a:t>
            </a:r>
            <a:r>
              <a:rPr lang="en-US" sz="3600" b="1" dirty="0" smtClean="0">
                <a:latin typeface="+mn-lt"/>
              </a:rPr>
              <a:t>101</a:t>
            </a:r>
            <a:endParaRPr lang="en-US" sz="3600" b="1" dirty="0"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2200" y="3352800"/>
            <a:ext cx="5346699" cy="2968519"/>
          </a:xfrm>
        </p:spPr>
        <p:txBody>
          <a:bodyPr>
            <a:normAutofit/>
          </a:bodyPr>
          <a:lstStyle/>
          <a:p>
            <a:pPr algn="r"/>
            <a:r>
              <a:rPr lang="en-US" sz="1600" b="1" dirty="0" smtClean="0">
                <a:solidFill>
                  <a:schemeClr val="tx2"/>
                </a:solidFill>
              </a:rPr>
              <a:t>Karen Heller Key</a:t>
            </a:r>
          </a:p>
          <a:p>
            <a:pPr algn="r"/>
            <a:r>
              <a:rPr lang="en-US" sz="1600" dirty="0" smtClean="0">
                <a:solidFill>
                  <a:schemeClr val="tx2"/>
                </a:solidFill>
              </a:rPr>
              <a:t>Heller Key Management Consulting</a:t>
            </a:r>
          </a:p>
          <a:p>
            <a:pPr algn="r"/>
            <a:r>
              <a:rPr lang="en-US" sz="1600" b="1" dirty="0" smtClean="0">
                <a:solidFill>
                  <a:schemeClr val="tx2"/>
                </a:solidFill>
              </a:rPr>
              <a:t>Jill Schumann</a:t>
            </a:r>
          </a:p>
          <a:p>
            <a:pPr algn="r"/>
            <a:r>
              <a:rPr lang="en-US" sz="1600" dirty="0" smtClean="0">
                <a:solidFill>
                  <a:schemeClr val="tx2"/>
                </a:solidFill>
              </a:rPr>
              <a:t>LeadingAge Maryland</a:t>
            </a:r>
          </a:p>
          <a:p>
            <a:pPr algn="r"/>
            <a:endParaRPr lang="en-US" sz="1600" b="1" dirty="0" smtClean="0">
              <a:solidFill>
                <a:schemeClr val="tx2"/>
              </a:solidFill>
            </a:endParaRPr>
          </a:p>
          <a:p>
            <a:pPr algn="r"/>
            <a:r>
              <a:rPr lang="en-US" sz="1600" dirty="0" err="1" smtClean="0">
                <a:solidFill>
                  <a:schemeClr val="tx2"/>
                </a:solidFill>
              </a:rPr>
              <a:t>LeadingAge</a:t>
            </a:r>
            <a:r>
              <a:rPr lang="en-US" sz="1600" dirty="0" smtClean="0">
                <a:solidFill>
                  <a:schemeClr val="tx2"/>
                </a:solidFill>
              </a:rPr>
              <a:t> DC Annual Conference</a:t>
            </a:r>
          </a:p>
          <a:p>
            <a:pPr algn="r"/>
            <a:r>
              <a:rPr lang="en-US" sz="1600" smtClean="0">
                <a:solidFill>
                  <a:schemeClr val="tx2"/>
                </a:solidFill>
              </a:rPr>
              <a:t>October </a:t>
            </a:r>
            <a:r>
              <a:rPr lang="en-US" sz="1600" dirty="0">
                <a:solidFill>
                  <a:schemeClr val="tx2"/>
                </a:solidFill>
              </a:rPr>
              <a:t>5</a:t>
            </a:r>
            <a:r>
              <a:rPr lang="en-US" sz="1600" smtClean="0">
                <a:solidFill>
                  <a:schemeClr val="tx2"/>
                </a:solidFill>
              </a:rPr>
              <a:t>, </a:t>
            </a:r>
            <a:r>
              <a:rPr lang="en-US" sz="1600" dirty="0" smtClean="0">
                <a:solidFill>
                  <a:schemeClr val="tx2"/>
                </a:solidFill>
              </a:rPr>
              <a:t>2018</a:t>
            </a:r>
            <a:endParaRPr 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30218"/>
            <a:ext cx="6604000" cy="1095932"/>
          </a:xfrm>
          <a:ln>
            <a:noFill/>
          </a:ln>
        </p:spPr>
        <p:txBody>
          <a:bodyPr lIns="0" rIns="0">
            <a:noAutofit/>
          </a:bodyPr>
          <a:lstStyle/>
          <a:p>
            <a:pPr algn="l"/>
            <a:r>
              <a:rPr lang="en-US" sz="2800" b="1" dirty="0" smtClean="0">
                <a:solidFill>
                  <a:srgbClr val="0E659E"/>
                </a:solidFill>
                <a:latin typeface="Calibri" charset="0"/>
                <a:ea typeface="Calibri" charset="0"/>
                <a:cs typeface="Calibri" charset="0"/>
              </a:rPr>
              <a:t>IMPACT OF TRAUMA ON THE BRAIN </a:t>
            </a:r>
            <a:br>
              <a:rPr lang="en-US" sz="2800" b="1" dirty="0" smtClean="0">
                <a:solidFill>
                  <a:srgbClr val="0E659E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800" b="1" dirty="0" smtClean="0">
                <a:solidFill>
                  <a:srgbClr val="0E659E"/>
                </a:solidFill>
                <a:latin typeface="Calibri" charset="0"/>
                <a:ea typeface="Calibri" charset="0"/>
                <a:cs typeface="Calibri" charset="0"/>
              </a:rPr>
              <a:t>AND BODY</a:t>
            </a:r>
            <a:endParaRPr lang="en-US" sz="2800" b="1" dirty="0">
              <a:solidFill>
                <a:srgbClr val="0E659E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526149"/>
            <a:ext cx="7886700" cy="0"/>
          </a:xfrm>
          <a:prstGeom prst="line">
            <a:avLst/>
          </a:prstGeom>
          <a:ln w="38100">
            <a:solidFill>
              <a:srgbClr val="3D3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736" y="1656330"/>
            <a:ext cx="6096528" cy="44199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7032" y="3627782"/>
            <a:ext cx="1786283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1602" y="0"/>
            <a:ext cx="204233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9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9" y="412200"/>
            <a:ext cx="7101663" cy="1161023"/>
          </a:xfrm>
        </p:spPr>
        <p:txBody>
          <a:bodyPr lIns="0" rIns="0">
            <a:noAutofit/>
          </a:bodyPr>
          <a:lstStyle/>
          <a:p>
            <a:pPr algn="l"/>
            <a:r>
              <a:rPr lang="en-US" sz="2800" b="1" dirty="0" smtClean="0">
                <a:solidFill>
                  <a:srgbClr val="6E9A35"/>
                </a:solidFill>
                <a:latin typeface="Calibri" charset="0"/>
                <a:ea typeface="Calibri" charset="0"/>
                <a:cs typeface="Calibri" charset="0"/>
              </a:rPr>
              <a:t>IMPACT OF TRAUMA ON THE BRAIN </a:t>
            </a:r>
            <a:br>
              <a:rPr lang="en-US" sz="2800" b="1" dirty="0" smtClean="0">
                <a:solidFill>
                  <a:srgbClr val="6E9A35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800" b="1" dirty="0" smtClean="0">
                <a:solidFill>
                  <a:srgbClr val="6E9A35"/>
                </a:solidFill>
                <a:latin typeface="Calibri" charset="0"/>
                <a:ea typeface="Calibri" charset="0"/>
                <a:cs typeface="Calibri" charset="0"/>
              </a:rPr>
              <a:t>AND BODY</a:t>
            </a:r>
            <a:endParaRPr lang="en-US" sz="2800" b="1" dirty="0">
              <a:solidFill>
                <a:srgbClr val="6E9A3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526149"/>
            <a:ext cx="7886700" cy="0"/>
          </a:xfrm>
          <a:prstGeom prst="line">
            <a:avLst/>
          </a:prstGeom>
          <a:ln w="38100">
            <a:solidFill>
              <a:srgbClr val="6E9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05" y="1687305"/>
            <a:ext cx="6309907" cy="46028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8067" y="3741836"/>
            <a:ext cx="1786283" cy="4938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663" y="0"/>
            <a:ext cx="204233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04" y="370588"/>
            <a:ext cx="7886700" cy="1161023"/>
          </a:xfrm>
          <a:ln>
            <a:noFill/>
          </a:ln>
        </p:spPr>
        <p:txBody>
          <a:bodyPr lIns="0" rIns="0">
            <a:noAutofit/>
          </a:bodyPr>
          <a:lstStyle/>
          <a:p>
            <a:pPr algn="l"/>
            <a:r>
              <a:rPr lang="en-US" sz="2800" b="1" dirty="0" smtClean="0">
                <a:solidFill>
                  <a:srgbClr val="191259"/>
                </a:solidFill>
                <a:latin typeface="Calibri" charset="0"/>
                <a:ea typeface="Calibri" charset="0"/>
                <a:cs typeface="Calibri" charset="0"/>
              </a:rPr>
              <a:t>IMPACT OF TRAUMA ON THE BRAIN </a:t>
            </a:r>
            <a:br>
              <a:rPr lang="en-US" sz="2800" b="1" dirty="0" smtClean="0">
                <a:solidFill>
                  <a:srgbClr val="191259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800" b="1" dirty="0" smtClean="0">
                <a:solidFill>
                  <a:srgbClr val="191259"/>
                </a:solidFill>
                <a:latin typeface="Calibri" charset="0"/>
                <a:ea typeface="Calibri" charset="0"/>
                <a:cs typeface="Calibri" charset="0"/>
              </a:rPr>
              <a:t>AND BODY</a:t>
            </a:r>
            <a:endParaRPr lang="en-US" sz="2800" b="1" dirty="0">
              <a:solidFill>
                <a:srgbClr val="191259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576830"/>
            <a:ext cx="7886700" cy="0"/>
          </a:xfrm>
          <a:prstGeom prst="line">
            <a:avLst/>
          </a:prstGeom>
          <a:ln w="38100">
            <a:solidFill>
              <a:srgbClr val="3D3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1477" y="1622050"/>
            <a:ext cx="6535027" cy="44699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7397" y="3805646"/>
            <a:ext cx="1786283" cy="4938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1663" y="40505"/>
            <a:ext cx="2042337" cy="153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9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906" y="386387"/>
            <a:ext cx="7332199" cy="1161023"/>
          </a:xfrm>
          <a:ln>
            <a:noFill/>
          </a:ln>
        </p:spPr>
        <p:txBody>
          <a:bodyPr lIns="0" rIns="0">
            <a:noAutofit/>
          </a:bodyPr>
          <a:lstStyle/>
          <a:p>
            <a:pPr algn="l"/>
            <a:r>
              <a:rPr lang="en-US" sz="2800" b="1" dirty="0" smtClean="0">
                <a:solidFill>
                  <a:srgbClr val="0E659E"/>
                </a:solidFill>
                <a:latin typeface="Calibri" charset="0"/>
                <a:ea typeface="Calibri" charset="0"/>
                <a:cs typeface="Calibri" charset="0"/>
              </a:rPr>
              <a:t>IMPACT OF TRAUMA ON THE BRAIN </a:t>
            </a:r>
            <a:br>
              <a:rPr lang="en-US" sz="2800" b="1" dirty="0" smtClean="0">
                <a:solidFill>
                  <a:srgbClr val="0E659E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2800" b="1" dirty="0" smtClean="0">
                <a:solidFill>
                  <a:srgbClr val="0E659E"/>
                </a:solidFill>
                <a:latin typeface="Calibri" charset="0"/>
                <a:ea typeface="Calibri" charset="0"/>
                <a:cs typeface="Calibri" charset="0"/>
              </a:rPr>
              <a:t>AND BODY</a:t>
            </a:r>
            <a:endParaRPr lang="en-US" sz="2800" b="1" dirty="0">
              <a:solidFill>
                <a:srgbClr val="0E659E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2758" y="1526149"/>
            <a:ext cx="7886700" cy="0"/>
          </a:xfrm>
          <a:prstGeom prst="line">
            <a:avLst/>
          </a:prstGeom>
          <a:ln w="38100">
            <a:solidFill>
              <a:srgbClr val="3D3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23" y="1725775"/>
            <a:ext cx="6931753" cy="4340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8006" y="3649229"/>
            <a:ext cx="1786283" cy="4938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001" y="0"/>
            <a:ext cx="2039685" cy="15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04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1023"/>
          </a:xfrm>
        </p:spPr>
        <p:txBody>
          <a:bodyPr lIns="0" rIns="0">
            <a:noAutofit/>
          </a:bodyPr>
          <a:lstStyle/>
          <a:p>
            <a:r>
              <a:rPr lang="en-US" sz="2800" b="1" dirty="0" smtClean="0">
                <a:solidFill>
                  <a:srgbClr val="6E9A35"/>
                </a:solidFill>
                <a:latin typeface="Calibri" charset="0"/>
                <a:ea typeface="Calibri" charset="0"/>
                <a:cs typeface="Calibri" charset="0"/>
              </a:rPr>
              <a:t>TRAUMA AND OLDER ADULTS: CONSIDERATIONS</a:t>
            </a:r>
            <a:endParaRPr lang="en-US" sz="2800" b="1" dirty="0">
              <a:solidFill>
                <a:srgbClr val="6E9A3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245350" cy="3611079"/>
          </a:xfrm>
        </p:spPr>
        <p:txBody>
          <a:bodyPr lIns="0" rIns="0">
            <a:no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/>
              <a:t>Past adverse </a:t>
            </a:r>
            <a:r>
              <a:rPr lang="en-US" sz="2000" dirty="0" smtClean="0"/>
              <a:t>experiences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/>
              <a:t>Current </a:t>
            </a:r>
            <a:r>
              <a:rPr lang="en-US" sz="2000" dirty="0"/>
              <a:t>or recent traumas, including elder abuse or </a:t>
            </a:r>
            <a:r>
              <a:rPr lang="en-US" sz="2000" dirty="0" smtClean="0"/>
              <a:t>neglect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/>
              <a:t>Traumas </a:t>
            </a:r>
            <a:r>
              <a:rPr lang="en-US" sz="2000" dirty="0"/>
              <a:t>relating to the aging </a:t>
            </a:r>
            <a:r>
              <a:rPr lang="en-US" sz="2000" dirty="0" smtClean="0"/>
              <a:t>process</a:t>
            </a: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en-US" sz="1800" dirty="0" smtClean="0"/>
              <a:t>Loss </a:t>
            </a:r>
            <a:r>
              <a:rPr lang="en-US" sz="1800" dirty="0"/>
              <a:t>of loved </a:t>
            </a:r>
            <a:r>
              <a:rPr lang="en-US" sz="1800" dirty="0" smtClean="0"/>
              <a:t>ones</a:t>
            </a: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en-US" sz="1800" dirty="0" smtClean="0"/>
              <a:t>Loss </a:t>
            </a:r>
            <a:r>
              <a:rPr lang="en-US" sz="1800" dirty="0"/>
              <a:t>of own </a:t>
            </a:r>
            <a:r>
              <a:rPr lang="en-US" sz="1800" dirty="0" smtClean="0"/>
              <a:t>capacities</a:t>
            </a: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en-US" sz="1800" dirty="0" smtClean="0"/>
              <a:t>Loss </a:t>
            </a:r>
            <a:r>
              <a:rPr lang="en-US" sz="1800" dirty="0"/>
              <a:t>of roles and identity and of </a:t>
            </a:r>
            <a:r>
              <a:rPr lang="en-US" sz="1800" dirty="0" smtClean="0"/>
              <a:t>home</a:t>
            </a: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en-US" sz="1800" dirty="0" smtClean="0"/>
              <a:t>Increased dependence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28650" y="1526149"/>
            <a:ext cx="7886700" cy="0"/>
          </a:xfrm>
          <a:prstGeom prst="line">
            <a:avLst/>
          </a:prstGeom>
          <a:ln w="38100">
            <a:solidFill>
              <a:srgbClr val="6E9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0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1023"/>
          </a:xfrm>
        </p:spPr>
        <p:txBody>
          <a:bodyPr lIns="0" rIns="0">
            <a:noAutofit/>
          </a:bodyPr>
          <a:lstStyle/>
          <a:p>
            <a:r>
              <a:rPr lang="en-US" sz="3200" b="1" i="1" dirty="0" smtClean="0">
                <a:solidFill>
                  <a:srgbClr val="3D3662"/>
                </a:solidFill>
                <a:latin typeface="Calibri" charset="0"/>
                <a:ea typeface="Calibri" charset="0"/>
                <a:cs typeface="Calibri" charset="0"/>
              </a:rPr>
              <a:t>PUZZLING BEHAVIORS IN OLDER ADULTS</a:t>
            </a:r>
            <a:endParaRPr lang="en-US" sz="3200" b="1" i="1" dirty="0">
              <a:solidFill>
                <a:srgbClr val="3D366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8862" y="1650360"/>
            <a:ext cx="3026051" cy="1872072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628650" y="1526149"/>
            <a:ext cx="7886700" cy="0"/>
          </a:xfrm>
          <a:prstGeom prst="line">
            <a:avLst/>
          </a:prstGeom>
          <a:ln w="38100">
            <a:solidFill>
              <a:srgbClr val="3D3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490" y="3140765"/>
            <a:ext cx="2764898" cy="1661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25549"/>
            <a:ext cx="2938648" cy="195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6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3437467" y="0"/>
            <a:ext cx="5824330" cy="1388532"/>
          </a:xfrm>
        </p:spPr>
        <p:txBody>
          <a:bodyPr lIns="0" rIns="0">
            <a:noAutofit/>
          </a:bodyPr>
          <a:lstStyle/>
          <a:p>
            <a:r>
              <a:rPr lang="en-US" sz="2600" b="1" dirty="0" smtClean="0">
                <a:solidFill>
                  <a:srgbClr val="0E659E"/>
                </a:solidFill>
                <a:latin typeface="Calibri" charset="0"/>
                <a:ea typeface="Calibri" charset="0"/>
                <a:cs typeface="Calibri" charset="0"/>
              </a:rPr>
              <a:t>IF TRAUMA HISTORY ISN’T CONSIDERED… COMMON MISDIAGNOSISES</a:t>
            </a:r>
            <a:endParaRPr lang="en-US" sz="2600" b="1" dirty="0">
              <a:solidFill>
                <a:srgbClr val="0E659E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3826934" y="1388532"/>
            <a:ext cx="3996266" cy="4387249"/>
          </a:xfrm>
        </p:spPr>
        <p:txBody>
          <a:bodyPr lIns="0" rIns="0" anchor="t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dirty="0" smtClean="0"/>
              <a:t>Dementia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dirty="0" smtClean="0"/>
              <a:t>Psychosis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dirty="0" smtClean="0"/>
              <a:t>Personality disorders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dirty="0" smtClean="0"/>
              <a:t>Mood </a:t>
            </a:r>
            <a:r>
              <a:rPr lang="en-US" sz="2000" dirty="0"/>
              <a:t>disorders – bipolar, </a:t>
            </a:r>
            <a:r>
              <a:rPr lang="en-US" sz="2000" dirty="0" smtClean="0"/>
              <a:t>depression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dirty="0" smtClean="0"/>
              <a:t>Oppositional </a:t>
            </a:r>
            <a:r>
              <a:rPr lang="en-US" sz="2000" dirty="0"/>
              <a:t>– willful </a:t>
            </a:r>
            <a:r>
              <a:rPr lang="en-US" sz="2000" dirty="0" smtClean="0"/>
              <a:t>misconduct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r>
              <a:rPr lang="en-US" sz="2000" dirty="0" smtClean="0"/>
              <a:t>Hoarding </a:t>
            </a:r>
            <a:r>
              <a:rPr lang="en-US" sz="2000" dirty="0"/>
              <a:t>is actually correlated to childhood physical or sexual </a:t>
            </a:r>
            <a:r>
              <a:rPr lang="en-US" sz="2000" dirty="0" smtClean="0"/>
              <a:t>abuse</a:t>
            </a:r>
            <a:endParaRPr lang="en-US" sz="20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3338076" y="990758"/>
            <a:ext cx="0" cy="4785023"/>
          </a:xfrm>
          <a:prstGeom prst="line">
            <a:avLst/>
          </a:prstGeom>
          <a:ln w="38100">
            <a:solidFill>
              <a:srgbClr val="0E65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3" y="1743605"/>
            <a:ext cx="3104219" cy="163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3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" y="365126"/>
            <a:ext cx="7886700" cy="1161023"/>
          </a:xfrm>
        </p:spPr>
        <p:txBody>
          <a:bodyPr lIns="0" rIns="0">
            <a:noAutofit/>
          </a:bodyPr>
          <a:lstStyle/>
          <a:p>
            <a:r>
              <a:rPr lang="en-US" sz="2800" b="1" dirty="0" smtClean="0">
                <a:solidFill>
                  <a:srgbClr val="6E9A35"/>
                </a:solidFill>
                <a:latin typeface="Calibri" charset="0"/>
                <a:ea typeface="Calibri" charset="0"/>
                <a:cs typeface="Calibri" charset="0"/>
              </a:rPr>
              <a:t>CMS Requirements of Participation</a:t>
            </a:r>
            <a:endParaRPr lang="en-US" sz="2800" b="1" dirty="0">
              <a:solidFill>
                <a:srgbClr val="6E9A3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719470"/>
            <a:ext cx="8289235" cy="4472607"/>
          </a:xfrm>
        </p:spPr>
        <p:txBody>
          <a:bodyPr lIns="0" rIns="0">
            <a:noAutofit/>
          </a:bodyPr>
          <a:lstStyle/>
          <a:p>
            <a:pPr marL="0" indent="0">
              <a:buNone/>
            </a:pPr>
            <a:r>
              <a:rPr lang="en-US" sz="2000" dirty="0"/>
              <a:t>In September CMS issued changes to the Requirements of Participation, to be implemented through a three stage </a:t>
            </a:r>
            <a:r>
              <a:rPr lang="en-US" sz="2000" dirty="0" smtClean="0"/>
              <a:t>process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Included policies designed to strengthen the provision of person-centered care to residents —a model in wide use across services for older </a:t>
            </a:r>
            <a:r>
              <a:rPr lang="en-US" sz="2000" dirty="0" smtClean="0"/>
              <a:t>Americans</a:t>
            </a:r>
            <a:endParaRPr lang="en-US" sz="2000" dirty="0"/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/>
              <a:t>Involves a holistic approach to meeting the needs of each individual resident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/>
              <a:t>Considers psychosocial and spiritual aspects of well being in addition to physical health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/>
              <a:t>Recognizes residents’ rights to care that is shaped to meet their preferences and goals to the </a:t>
            </a:r>
            <a:r>
              <a:rPr lang="en-US" sz="2000" dirty="0" smtClean="0"/>
              <a:t>greatest </a:t>
            </a:r>
            <a:r>
              <a:rPr lang="en-US" sz="2000" dirty="0"/>
              <a:t>extent possible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sz="1800" dirty="0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28650" y="1526149"/>
            <a:ext cx="7886700" cy="0"/>
          </a:xfrm>
          <a:prstGeom prst="line">
            <a:avLst/>
          </a:prstGeom>
          <a:ln w="38100">
            <a:solidFill>
              <a:srgbClr val="6E9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695" y="-2373"/>
            <a:ext cx="2075937" cy="14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1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7886700" cy="1161023"/>
          </a:xfrm>
        </p:spPr>
        <p:txBody>
          <a:bodyPr lIns="0" rIns="0">
            <a:noAutofit/>
          </a:bodyPr>
          <a:lstStyle/>
          <a:p>
            <a:r>
              <a:rPr lang="en-US" sz="2800" b="1" dirty="0" smtClean="0">
                <a:solidFill>
                  <a:srgbClr val="6E9A35"/>
                </a:solidFill>
                <a:latin typeface="Calibri" charset="0"/>
                <a:ea typeface="Calibri" charset="0"/>
                <a:cs typeface="Calibri" charset="0"/>
              </a:rPr>
              <a:t>CMS Requirements of Participation</a:t>
            </a:r>
            <a:endParaRPr lang="en-US" sz="2800" b="1" dirty="0">
              <a:solidFill>
                <a:srgbClr val="6E9A3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809" y="1719470"/>
            <a:ext cx="8289235" cy="4472607"/>
          </a:xfrm>
        </p:spPr>
        <p:txBody>
          <a:bodyPr lIns="0" rIns="0"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cs typeface="Calibri"/>
              </a:rPr>
              <a:t>To </a:t>
            </a:r>
            <a:r>
              <a:rPr lang="en-US" sz="2000" dirty="0">
                <a:cs typeface="Calibri"/>
              </a:rPr>
              <a:t>provide this kind of care to all residents, we must be equipped to understand and work with the </a:t>
            </a:r>
            <a:r>
              <a:rPr lang="en-US" sz="2000" b="1" i="1" dirty="0">
                <a:cs typeface="Calibri"/>
              </a:rPr>
              <a:t>circumstances, needs and wishes </a:t>
            </a:r>
            <a:r>
              <a:rPr lang="en-US" sz="2000" dirty="0">
                <a:cs typeface="Calibri"/>
              </a:rPr>
              <a:t>of people from a </a:t>
            </a:r>
            <a:r>
              <a:rPr lang="en-US" sz="2000" b="1" i="1" dirty="0">
                <a:cs typeface="Calibri"/>
              </a:rPr>
              <a:t>wide variety of backgrounds and lived </a:t>
            </a:r>
            <a:r>
              <a:rPr lang="en-US" sz="2000" b="1" i="1" dirty="0" smtClean="0">
                <a:cs typeface="Calibri"/>
              </a:rPr>
              <a:t>experiences</a:t>
            </a:r>
            <a:endParaRPr lang="en-US" sz="2000" b="1" i="1" dirty="0">
              <a:cs typeface="Calibri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cs typeface="Calibri"/>
              </a:rPr>
              <a:t>New </a:t>
            </a:r>
            <a:r>
              <a:rPr lang="en-US" sz="2000" dirty="0">
                <a:cs typeface="Calibri"/>
              </a:rPr>
              <a:t>RoPs include an emphasis on providing services that are </a:t>
            </a:r>
            <a:r>
              <a:rPr lang="en-US" sz="2000" b="1" dirty="0">
                <a:cs typeface="Calibri"/>
              </a:rPr>
              <a:t>culturally competent and </a:t>
            </a:r>
            <a:r>
              <a:rPr lang="en-US" sz="2000" b="1" dirty="0" smtClean="0">
                <a:cs typeface="Calibri"/>
              </a:rPr>
              <a:t>trauma-informed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cs typeface="Calibri"/>
              </a:rPr>
              <a:t>CMS </a:t>
            </a:r>
            <a:r>
              <a:rPr lang="en-US" sz="2000" dirty="0">
                <a:cs typeface="Calibri"/>
              </a:rPr>
              <a:t>has pointed nursing home leaders the 2014 publication  </a:t>
            </a:r>
            <a:r>
              <a:rPr lang="en-US" sz="2000" i="1" dirty="0">
                <a:cs typeface="Calibri"/>
              </a:rPr>
              <a:t>SAMSHA’s Concept of Trauma and Guidance for a Trauma-Informed </a:t>
            </a:r>
            <a:r>
              <a:rPr lang="en-US" sz="2000" i="1" dirty="0" smtClean="0">
                <a:cs typeface="Calibri"/>
              </a:rPr>
              <a:t>Approach</a:t>
            </a:r>
            <a:endParaRPr lang="en-US" sz="2000" b="1" dirty="0" smtClean="0">
              <a:cs typeface="Calibri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000" dirty="0" smtClean="0">
                <a:cs typeface="Calibri"/>
              </a:rPr>
              <a:t>Trauma-informed </a:t>
            </a:r>
            <a:r>
              <a:rPr lang="en-US" sz="2000" dirty="0">
                <a:cs typeface="Calibri"/>
              </a:rPr>
              <a:t>care is a relatively new discipline for nursing home communities</a:t>
            </a: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en-US" sz="2000" b="1" dirty="0">
              <a:cs typeface="Calibri"/>
            </a:endParaRPr>
          </a:p>
          <a:p>
            <a:pPr>
              <a:lnSpc>
                <a:spcPct val="150000"/>
              </a:lnSpc>
              <a:buBlip>
                <a:blip r:embed="rId3"/>
              </a:buBlip>
            </a:pPr>
            <a:endParaRPr lang="en-US" sz="2000" dirty="0"/>
          </a:p>
          <a:p>
            <a:pPr marL="0" indent="0">
              <a:lnSpc>
                <a:spcPct val="150000"/>
              </a:lnSpc>
              <a:buNone/>
            </a:pPr>
            <a:endParaRPr lang="en-US" sz="1800" dirty="0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28650" y="1526149"/>
            <a:ext cx="7886700" cy="0"/>
          </a:xfrm>
          <a:prstGeom prst="line">
            <a:avLst/>
          </a:prstGeom>
          <a:ln w="38100">
            <a:solidFill>
              <a:srgbClr val="6E9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695" y="-2373"/>
            <a:ext cx="2075937" cy="1457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6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1023"/>
          </a:xfrm>
        </p:spPr>
        <p:txBody>
          <a:bodyPr lIns="0" rIns="0">
            <a:noAutofit/>
          </a:bodyPr>
          <a:lstStyle/>
          <a:p>
            <a:r>
              <a:rPr lang="en-US" sz="3200" b="1" i="1" dirty="0" smtClean="0">
                <a:solidFill>
                  <a:srgbClr val="3D3662"/>
                </a:solidFill>
                <a:latin typeface="Calibri" charset="0"/>
                <a:ea typeface="Calibri" charset="0"/>
                <a:cs typeface="Calibri" charset="0"/>
              </a:rPr>
              <a:t>What is trauma-informed care?</a:t>
            </a:r>
            <a:endParaRPr lang="en-US" sz="3200" b="1" i="1" dirty="0">
              <a:solidFill>
                <a:srgbClr val="3D3662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1825625"/>
            <a:ext cx="8097905" cy="3711575"/>
          </a:xfrm>
        </p:spPr>
        <p:txBody>
          <a:bodyPr lIns="0" rIns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b="1" dirty="0">
                <a:ea typeface="ＭＳ 明朝"/>
                <a:cs typeface="Calibri"/>
              </a:rPr>
              <a:t>Trauma-Informed</a:t>
            </a:r>
            <a:r>
              <a:rPr lang="en-US" sz="2000" dirty="0">
                <a:ea typeface="ＭＳ 明朝"/>
                <a:cs typeface="Calibri"/>
              </a:rPr>
              <a:t> — a program, organization or system that is </a:t>
            </a:r>
            <a:r>
              <a:rPr lang="en-US" sz="2000" i="1" dirty="0">
                <a:ea typeface="ＭＳ 明朝"/>
                <a:cs typeface="Calibri"/>
              </a:rPr>
              <a:t>trauma-informed</a:t>
            </a:r>
            <a:r>
              <a:rPr lang="en-US" sz="2000" dirty="0">
                <a:ea typeface="ＭＳ 明朝"/>
                <a:cs typeface="Calibri"/>
              </a:rPr>
              <a:t> </a:t>
            </a:r>
            <a:r>
              <a:rPr lang="en-US" sz="2000" u="sng" dirty="0">
                <a:ea typeface="ＭＳ 明朝"/>
                <a:cs typeface="Calibri"/>
              </a:rPr>
              <a:t>r</a:t>
            </a:r>
            <a:r>
              <a:rPr lang="en-US" sz="2000" dirty="0">
                <a:ea typeface="ＭＳ 明朝"/>
                <a:cs typeface="Calibri"/>
              </a:rPr>
              <a:t>ealizes the widespread impact of trauma and understands potential paths to recovery, </a:t>
            </a:r>
            <a:r>
              <a:rPr lang="en-US" sz="2000" u="sng" dirty="0">
                <a:ea typeface="ＭＳ 明朝"/>
                <a:cs typeface="Calibri"/>
              </a:rPr>
              <a:t>r</a:t>
            </a:r>
            <a:r>
              <a:rPr lang="en-US" sz="2000" dirty="0">
                <a:ea typeface="ＭＳ 明朝"/>
                <a:cs typeface="Calibri"/>
              </a:rPr>
              <a:t>ecognizes the signs and symptoms of trauma in clients, families, staff and others involved with the system; and </a:t>
            </a:r>
            <a:r>
              <a:rPr lang="en-US" sz="2000" u="sng" dirty="0">
                <a:ea typeface="ＭＳ 明朝"/>
                <a:cs typeface="Calibri"/>
              </a:rPr>
              <a:t>r</a:t>
            </a:r>
            <a:r>
              <a:rPr lang="en-US" sz="2000" dirty="0">
                <a:ea typeface="ＭＳ 明朝"/>
                <a:cs typeface="Calibri"/>
              </a:rPr>
              <a:t>esponds by fully integrating knowledge about trauma into policies, procedures and practices to actively </a:t>
            </a:r>
            <a:r>
              <a:rPr lang="en-US" sz="2000" u="sng" dirty="0">
                <a:ea typeface="ＭＳ 明朝"/>
                <a:cs typeface="Calibri"/>
              </a:rPr>
              <a:t>r</a:t>
            </a:r>
            <a:r>
              <a:rPr lang="en-US" sz="2000" dirty="0">
                <a:ea typeface="ＭＳ 明朝"/>
                <a:cs typeface="Calibri"/>
              </a:rPr>
              <a:t>esist </a:t>
            </a:r>
            <a:r>
              <a:rPr lang="en-US" sz="2000" dirty="0" smtClean="0">
                <a:ea typeface="ＭＳ 明朝"/>
                <a:cs typeface="Calibri"/>
              </a:rPr>
              <a:t>re-traumatization.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28650" y="1526149"/>
            <a:ext cx="7886700" cy="0"/>
          </a:xfrm>
          <a:prstGeom prst="line">
            <a:avLst/>
          </a:prstGeom>
          <a:ln w="38100">
            <a:solidFill>
              <a:srgbClr val="3D3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8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1561"/>
            <a:ext cx="7886700" cy="1161023"/>
          </a:xfrm>
        </p:spPr>
        <p:txBody>
          <a:bodyPr lIns="0" rIns="0">
            <a:noAutofit/>
          </a:bodyPr>
          <a:lstStyle/>
          <a:p>
            <a:r>
              <a:rPr lang="en-US" sz="3200" b="1" dirty="0" smtClean="0"/>
              <a:t>Ask yourself this question — when  </a:t>
            </a:r>
            <a:r>
              <a:rPr lang="en-US" sz="3200" b="1" dirty="0"/>
              <a:t>you hear the word </a:t>
            </a:r>
            <a:r>
              <a:rPr lang="en-US" sz="3200" b="1" i="1" dirty="0"/>
              <a:t>trauma</a:t>
            </a:r>
            <a:r>
              <a:rPr lang="en-US" sz="3200" b="1" dirty="0"/>
              <a:t>, what picture or image comes into your mind?</a:t>
            </a:r>
            <a:endParaRPr lang="en-US" sz="3200" b="1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102" y="2301582"/>
            <a:ext cx="2353260" cy="2353260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>
            <a:off x="628650" y="1526149"/>
            <a:ext cx="78867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2567" y="2301582"/>
            <a:ext cx="2091109" cy="208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4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28650" y="1526149"/>
            <a:ext cx="78867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1023"/>
          </a:xfrm>
        </p:spPr>
        <p:txBody>
          <a:bodyPr lIns="0" rIns="0">
            <a:noAutofit/>
          </a:bodyPr>
          <a:lstStyle/>
          <a:p>
            <a:pPr algn="ctr"/>
            <a:r>
              <a:rPr lang="en-US" sz="2600" b="1" dirty="0" smtClean="0">
                <a:solidFill>
                  <a:schemeClr val="bg1"/>
                </a:solidFill>
                <a:latin typeface="Calibri" charset="0"/>
                <a:cs typeface="Calibri" charset="0"/>
              </a:rPr>
              <a:t>THE 4 “R’s” of a Trauma Informed Approach</a:t>
            </a:r>
            <a:endParaRPr lang="en-US" sz="2600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28650" y="1888436"/>
            <a:ext cx="8147602" cy="4532242"/>
          </a:xfrm>
        </p:spPr>
        <p:txBody>
          <a:bodyPr lIns="0" rIns="0" numCol="2" spcCol="457200">
            <a:noAutofit/>
          </a:bodyPr>
          <a:lstStyle/>
          <a:p>
            <a:pPr marL="0" indent="0">
              <a:buNone/>
            </a:pPr>
            <a:r>
              <a:rPr lang="en-US" sz="2000" b="1" u="sng" dirty="0">
                <a:solidFill>
                  <a:schemeClr val="bg1"/>
                </a:solidFill>
              </a:rPr>
              <a:t>R</a:t>
            </a:r>
            <a:r>
              <a:rPr lang="en-US" sz="2000" b="1" dirty="0">
                <a:solidFill>
                  <a:schemeClr val="bg1"/>
                </a:solidFill>
              </a:rPr>
              <a:t>ealization</a:t>
            </a:r>
            <a:r>
              <a:rPr lang="en-US" sz="1800" dirty="0">
                <a:solidFill>
                  <a:schemeClr val="bg1"/>
                </a:solidFill>
              </a:rPr>
              <a:t> — all those involved in your organization at all levels realize that</a:t>
            </a:r>
            <a:r>
              <a:rPr lang="en-US" sz="1800" dirty="0" smtClean="0">
                <a:solidFill>
                  <a:schemeClr val="bg1"/>
                </a:solidFill>
              </a:rPr>
              <a:t>:</a:t>
            </a:r>
            <a:endParaRPr lang="en-US" sz="1800" dirty="0">
              <a:solidFill>
                <a:schemeClr val="bg1"/>
              </a:solidFill>
            </a:endParaRPr>
          </a:p>
          <a:p>
            <a:pPr lvl="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1400" dirty="0" smtClean="0">
                <a:solidFill>
                  <a:schemeClr val="bg1"/>
                </a:solidFill>
              </a:rPr>
              <a:t>Trauma </a:t>
            </a:r>
            <a:r>
              <a:rPr lang="en-US" sz="1400" dirty="0">
                <a:solidFill>
                  <a:schemeClr val="bg1"/>
                </a:solidFill>
              </a:rPr>
              <a:t>can affect individuals, families, organizations and communities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1400" dirty="0">
                <a:solidFill>
                  <a:schemeClr val="bg1"/>
                </a:solidFill>
              </a:rPr>
              <a:t>People’s behaviors can be understood as coping strategies designed to survive adversity and overwhelming circumstances (past or present</a:t>
            </a:r>
            <a:r>
              <a:rPr lang="en-US" sz="1400" dirty="0" smtClean="0">
                <a:solidFill>
                  <a:schemeClr val="bg1"/>
                </a:solidFill>
              </a:rPr>
              <a:t>)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b="1" u="sng" dirty="0">
                <a:solidFill>
                  <a:schemeClr val="bg1"/>
                </a:solidFill>
              </a:rPr>
              <a:t>R</a:t>
            </a:r>
            <a:r>
              <a:rPr lang="en-US" sz="2000" b="1" dirty="0">
                <a:solidFill>
                  <a:schemeClr val="bg1"/>
                </a:solidFill>
              </a:rPr>
              <a:t>ecognition</a:t>
            </a:r>
            <a:r>
              <a:rPr lang="en-US" sz="1800" dirty="0">
                <a:solidFill>
                  <a:schemeClr val="bg1"/>
                </a:solidFill>
              </a:rPr>
              <a:t> — all those involved in your organization are able to recognize </a:t>
            </a:r>
            <a:r>
              <a:rPr lang="en-US" sz="1800" b="1" i="1" dirty="0">
                <a:solidFill>
                  <a:schemeClr val="bg1"/>
                </a:solidFill>
              </a:rPr>
              <a:t>the signs of trauma </a:t>
            </a:r>
            <a:r>
              <a:rPr lang="en-US" sz="1800" dirty="0">
                <a:solidFill>
                  <a:schemeClr val="bg1"/>
                </a:solidFill>
              </a:rPr>
              <a:t>and have access to trauma </a:t>
            </a:r>
            <a:r>
              <a:rPr lang="en-US" sz="1800" b="1" i="1" dirty="0">
                <a:solidFill>
                  <a:schemeClr val="bg1"/>
                </a:solidFill>
              </a:rPr>
              <a:t>screening and assessment tools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r>
              <a:rPr lang="en-US" sz="2000" b="1" u="sng" dirty="0" smtClean="0">
                <a:solidFill>
                  <a:schemeClr val="bg1"/>
                </a:solidFill>
              </a:rPr>
              <a:t>R</a:t>
            </a:r>
            <a:r>
              <a:rPr lang="en-US" sz="2000" b="1" dirty="0" smtClean="0">
                <a:solidFill>
                  <a:schemeClr val="bg1"/>
                </a:solidFill>
              </a:rPr>
              <a:t>esponding</a:t>
            </a:r>
            <a:r>
              <a:rPr lang="en-US" sz="1800" dirty="0" smtClean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— your organization responds by </a:t>
            </a:r>
            <a:r>
              <a:rPr lang="en-US" sz="1800" b="1" i="1" dirty="0">
                <a:solidFill>
                  <a:schemeClr val="bg1"/>
                </a:solidFill>
              </a:rPr>
              <a:t>applying a trauma-informed approach to all aspects of your work.</a:t>
            </a:r>
            <a:r>
              <a:rPr lang="en-US" sz="1800" dirty="0">
                <a:solidFill>
                  <a:schemeClr val="bg1"/>
                </a:solidFill>
              </a:rPr>
              <a:t> Specifically, everyone on staff in every role has changed their behaviors, language and policies to take into consideration the experiences of trauma among residents, their families and </a:t>
            </a:r>
            <a:r>
              <a:rPr lang="en-US" sz="1800" dirty="0" smtClean="0">
                <a:solidFill>
                  <a:schemeClr val="bg1"/>
                </a:solidFill>
              </a:rPr>
              <a:t>staff</a:t>
            </a:r>
            <a:endParaRPr lang="en-US" sz="1800" dirty="0">
              <a:solidFill>
                <a:schemeClr val="bg1"/>
              </a:solidFill>
            </a:endParaRPr>
          </a:p>
          <a:p>
            <a:r>
              <a:rPr lang="en-US" sz="2000" b="1" u="sng" dirty="0">
                <a:solidFill>
                  <a:schemeClr val="bg1"/>
                </a:solidFill>
              </a:rPr>
              <a:t>R</a:t>
            </a:r>
            <a:r>
              <a:rPr lang="en-US" sz="2000" b="1" dirty="0">
                <a:solidFill>
                  <a:schemeClr val="bg1"/>
                </a:solidFill>
              </a:rPr>
              <a:t>esisting retraumatization </a:t>
            </a:r>
            <a:r>
              <a:rPr lang="en-US" sz="1800" dirty="0">
                <a:solidFill>
                  <a:schemeClr val="bg1"/>
                </a:solidFill>
              </a:rPr>
              <a:t>of residents and staff members </a:t>
            </a:r>
            <a:r>
              <a:rPr lang="en-US" sz="1800" b="1" i="1" dirty="0">
                <a:solidFill>
                  <a:schemeClr val="bg1"/>
                </a:solidFill>
              </a:rPr>
              <a:t>by ensuring that practices do not create a toxic environment</a:t>
            </a:r>
            <a:r>
              <a:rPr lang="en-US" sz="1800" dirty="0">
                <a:solidFill>
                  <a:schemeClr val="bg1"/>
                </a:solidFill>
              </a:rPr>
              <a:t> — for example understanding the impact of using restraints or seclusion on a resident with a trauma </a:t>
            </a:r>
            <a:r>
              <a:rPr lang="en-US" sz="1800" dirty="0" smtClean="0">
                <a:solidFill>
                  <a:schemeClr val="bg1"/>
                </a:solidFill>
              </a:rPr>
              <a:t>history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Marker size="8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014" y="365125"/>
            <a:ext cx="1079086" cy="10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939678"/>
            <a:ext cx="515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i="1" dirty="0" smtClean="0">
                <a:solidFill>
                  <a:srgbClr val="006666"/>
                </a:solidFill>
              </a:rPr>
              <a:t>But we’re a nursing home community, </a:t>
            </a:r>
          </a:p>
          <a:p>
            <a:r>
              <a:rPr lang="en-US" sz="2200" b="1" i="1" dirty="0" smtClean="0">
                <a:solidFill>
                  <a:srgbClr val="006666"/>
                </a:solidFill>
              </a:rPr>
              <a:t>not a counseling center!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00" y="3992282"/>
            <a:ext cx="1435100" cy="14351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028700" y="0"/>
            <a:ext cx="6515100" cy="2984500"/>
          </a:xfrm>
          <a:prstGeom prst="cloudCallout">
            <a:avLst>
              <a:gd name="adj1" fmla="val -38767"/>
              <a:gd name="adj2" fmla="val 82500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21000" y="3560232"/>
            <a:ext cx="5422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 dirty="0">
              <a:solidFill>
                <a:srgbClr val="006666"/>
              </a:solidFill>
            </a:endParaRPr>
          </a:p>
          <a:p>
            <a:pPr algn="ctr"/>
            <a:r>
              <a:rPr lang="en-US" sz="3200" b="1" dirty="0">
                <a:solidFill>
                  <a:srgbClr val="006666"/>
                </a:solidFill>
              </a:rPr>
              <a:t>Trauma-Specific Treatment </a:t>
            </a:r>
            <a:endParaRPr lang="en-US" sz="3200" b="1" dirty="0" smtClean="0">
              <a:solidFill>
                <a:srgbClr val="006666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6666"/>
                </a:solidFill>
              </a:rPr>
              <a:t>vs.</a:t>
            </a:r>
          </a:p>
          <a:p>
            <a:pPr algn="ctr"/>
            <a:r>
              <a:rPr lang="en-US" sz="3200" b="1" dirty="0" smtClean="0">
                <a:solidFill>
                  <a:srgbClr val="006666"/>
                </a:solidFill>
              </a:rPr>
              <a:t>Trauma</a:t>
            </a:r>
            <a:r>
              <a:rPr lang="en-US" sz="3200" b="1" dirty="0">
                <a:solidFill>
                  <a:srgbClr val="006666"/>
                </a:solidFill>
              </a:rPr>
              <a:t>-Informed </a:t>
            </a:r>
            <a:r>
              <a:rPr lang="en-US" sz="3200" b="1" dirty="0" smtClean="0">
                <a:solidFill>
                  <a:srgbClr val="006666"/>
                </a:solidFill>
              </a:rPr>
              <a:t>Care</a:t>
            </a:r>
          </a:p>
          <a:p>
            <a:pPr algn="ctr"/>
            <a:endParaRPr lang="en-US" sz="3200" b="1" dirty="0">
              <a:solidFill>
                <a:srgbClr val="00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4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" y="127000"/>
            <a:ext cx="81534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165D5D"/>
                </a:solidFill>
              </a:rPr>
              <a:t>Trauma-specific </a:t>
            </a:r>
            <a:r>
              <a:rPr lang="en-US" sz="2400" b="1" dirty="0" smtClean="0">
                <a:solidFill>
                  <a:srgbClr val="165D5D"/>
                </a:solidFill>
              </a:rPr>
              <a:t>services</a:t>
            </a:r>
          </a:p>
          <a:p>
            <a:r>
              <a:rPr lang="en-US" sz="2000" dirty="0" smtClean="0">
                <a:solidFill>
                  <a:srgbClr val="002448"/>
                </a:solidFill>
              </a:rPr>
              <a:t>Refers to </a:t>
            </a:r>
            <a:r>
              <a:rPr lang="en-US" sz="2000" dirty="0">
                <a:solidFill>
                  <a:srgbClr val="002448"/>
                </a:solidFill>
              </a:rPr>
              <a:t>evidence-based and </a:t>
            </a:r>
            <a:r>
              <a:rPr lang="en-US" sz="2000" dirty="0" smtClean="0">
                <a:solidFill>
                  <a:srgbClr val="002448"/>
                </a:solidFill>
              </a:rPr>
              <a:t>promising </a:t>
            </a:r>
            <a:r>
              <a:rPr lang="en-US" sz="2000" b="1" dirty="0" smtClean="0">
                <a:solidFill>
                  <a:srgbClr val="002448"/>
                </a:solidFill>
              </a:rPr>
              <a:t>prevention</a:t>
            </a:r>
            <a:r>
              <a:rPr lang="en-US" sz="2000" b="1" dirty="0">
                <a:solidFill>
                  <a:srgbClr val="002448"/>
                </a:solidFill>
              </a:rPr>
              <a:t>, intervention, or treatment services </a:t>
            </a:r>
            <a:r>
              <a:rPr lang="en-US" sz="2000" dirty="0">
                <a:solidFill>
                  <a:srgbClr val="002448"/>
                </a:solidFill>
              </a:rPr>
              <a:t>that </a:t>
            </a:r>
            <a:r>
              <a:rPr lang="en-US" sz="2000" b="1" dirty="0">
                <a:solidFill>
                  <a:srgbClr val="002448"/>
                </a:solidFill>
              </a:rPr>
              <a:t>address traumatic stress as well as any co-</a:t>
            </a:r>
            <a:r>
              <a:rPr lang="en-US" sz="2000" b="1" dirty="0" smtClean="0">
                <a:solidFill>
                  <a:srgbClr val="002448"/>
                </a:solidFill>
              </a:rPr>
              <a:t>occurring disorders</a:t>
            </a:r>
            <a:r>
              <a:rPr lang="en-US" sz="2000" dirty="0" smtClean="0">
                <a:solidFill>
                  <a:srgbClr val="002448"/>
                </a:solidFill>
              </a:rPr>
              <a:t> </a:t>
            </a:r>
            <a:r>
              <a:rPr lang="en-US" sz="2000" dirty="0">
                <a:solidFill>
                  <a:srgbClr val="002448"/>
                </a:solidFill>
              </a:rPr>
              <a:t>(including substance use and mental disorders) that developed during or after trauma</a:t>
            </a:r>
            <a:r>
              <a:rPr lang="en-US" sz="2000" dirty="0" smtClean="0">
                <a:solidFill>
                  <a:srgbClr val="002448"/>
                </a:solidFill>
              </a:rPr>
              <a:t>.</a:t>
            </a:r>
          </a:p>
          <a:p>
            <a:endParaRPr lang="en-US" sz="2000" dirty="0">
              <a:solidFill>
                <a:srgbClr val="002448"/>
              </a:solidFill>
            </a:endParaRPr>
          </a:p>
          <a:p>
            <a:r>
              <a:rPr lang="en-US" sz="2400" b="1" dirty="0">
                <a:solidFill>
                  <a:srgbClr val="2DB9B9">
                    <a:lumMod val="50000"/>
                  </a:srgbClr>
                </a:solidFill>
              </a:rPr>
              <a:t>Trauma-informed </a:t>
            </a:r>
            <a:r>
              <a:rPr lang="en-US" sz="2400" b="1" dirty="0" smtClean="0">
                <a:solidFill>
                  <a:srgbClr val="2DB9B9">
                    <a:lumMod val="50000"/>
                  </a:srgbClr>
                </a:solidFill>
              </a:rPr>
              <a:t>care </a:t>
            </a:r>
          </a:p>
          <a:p>
            <a:r>
              <a:rPr lang="en-US" sz="2000" dirty="0" smtClean="0">
                <a:solidFill>
                  <a:srgbClr val="002448"/>
                </a:solidFill>
              </a:rPr>
              <a:t>Trauma</a:t>
            </a:r>
            <a:r>
              <a:rPr lang="en-US" sz="2000" dirty="0">
                <a:solidFill>
                  <a:srgbClr val="002448"/>
                </a:solidFill>
              </a:rPr>
              <a:t>-informed care is a </a:t>
            </a:r>
            <a:r>
              <a:rPr lang="en-US" sz="2000" b="1" i="1" dirty="0">
                <a:solidFill>
                  <a:srgbClr val="002448"/>
                </a:solidFill>
              </a:rPr>
              <a:t>strengths-based service delivery approach </a:t>
            </a:r>
            <a:r>
              <a:rPr lang="en-US" sz="2000" dirty="0">
                <a:solidFill>
                  <a:srgbClr val="002448"/>
                </a:solidFill>
              </a:rPr>
              <a:t>“that </a:t>
            </a:r>
            <a:r>
              <a:rPr lang="en-US" sz="2000" dirty="0" smtClean="0">
                <a:solidFill>
                  <a:srgbClr val="002448"/>
                </a:solidFill>
              </a:rPr>
              <a:t>is </a:t>
            </a:r>
            <a:r>
              <a:rPr lang="en-US" sz="2000" b="1" i="1" dirty="0" smtClean="0">
                <a:solidFill>
                  <a:srgbClr val="002448"/>
                </a:solidFill>
              </a:rPr>
              <a:t>grounded </a:t>
            </a:r>
            <a:r>
              <a:rPr lang="en-US" sz="2000" b="1" i="1" dirty="0">
                <a:solidFill>
                  <a:srgbClr val="002448"/>
                </a:solidFill>
              </a:rPr>
              <a:t>in an understanding of and responsiveness to the impact of trauma</a:t>
            </a:r>
            <a:r>
              <a:rPr lang="en-US" sz="2000" dirty="0">
                <a:solidFill>
                  <a:srgbClr val="002448"/>
                </a:solidFill>
              </a:rPr>
              <a:t>, that </a:t>
            </a:r>
            <a:r>
              <a:rPr lang="en-US" sz="2000" b="1" i="1" dirty="0">
                <a:solidFill>
                  <a:srgbClr val="002448"/>
                </a:solidFill>
              </a:rPr>
              <a:t>emphasizes</a:t>
            </a:r>
            <a:r>
              <a:rPr lang="en-US" sz="2000" dirty="0">
                <a:solidFill>
                  <a:srgbClr val="002448"/>
                </a:solidFill>
              </a:rPr>
              <a:t> physical</a:t>
            </a:r>
            <a:r>
              <a:rPr lang="en-US" sz="2000" dirty="0" smtClean="0">
                <a:solidFill>
                  <a:srgbClr val="002448"/>
                </a:solidFill>
              </a:rPr>
              <a:t>, psychological</a:t>
            </a:r>
            <a:r>
              <a:rPr lang="en-US" sz="2000" dirty="0">
                <a:solidFill>
                  <a:srgbClr val="002448"/>
                </a:solidFill>
              </a:rPr>
              <a:t>, and emotional </a:t>
            </a:r>
            <a:r>
              <a:rPr lang="en-US" sz="2000" b="1" i="1" dirty="0">
                <a:solidFill>
                  <a:srgbClr val="002448"/>
                </a:solidFill>
              </a:rPr>
              <a:t>safety for both providers and survivors</a:t>
            </a:r>
            <a:r>
              <a:rPr lang="en-US" sz="2000" dirty="0">
                <a:solidFill>
                  <a:srgbClr val="002448"/>
                </a:solidFill>
              </a:rPr>
              <a:t>, and that creates opportunities </a:t>
            </a:r>
            <a:r>
              <a:rPr lang="en-US" sz="2000" dirty="0" smtClean="0">
                <a:solidFill>
                  <a:srgbClr val="002448"/>
                </a:solidFill>
              </a:rPr>
              <a:t>for survivors </a:t>
            </a:r>
            <a:r>
              <a:rPr lang="en-US" sz="2000" dirty="0">
                <a:solidFill>
                  <a:srgbClr val="002448"/>
                </a:solidFill>
              </a:rPr>
              <a:t>to rebuild a sense of control and empowerment” </a:t>
            </a:r>
            <a:endParaRPr lang="en-US" sz="2000" dirty="0" smtClean="0">
              <a:solidFill>
                <a:srgbClr val="002448"/>
              </a:solidFill>
            </a:endParaRPr>
          </a:p>
          <a:p>
            <a:endParaRPr lang="en-US" sz="2000" dirty="0" smtClean="0">
              <a:solidFill>
                <a:srgbClr val="002448"/>
              </a:solidFill>
            </a:endParaRPr>
          </a:p>
          <a:p>
            <a:r>
              <a:rPr lang="en-US" sz="2000" dirty="0" smtClean="0">
                <a:solidFill>
                  <a:srgbClr val="002448"/>
                </a:solidFill>
              </a:rPr>
              <a:t>Also involves </a:t>
            </a:r>
            <a:r>
              <a:rPr lang="en-US" sz="2000" dirty="0">
                <a:solidFill>
                  <a:srgbClr val="002448"/>
                </a:solidFill>
              </a:rPr>
              <a:t>vigilance in anticipating and </a:t>
            </a:r>
            <a:r>
              <a:rPr lang="en-US" sz="2000" b="1" i="1" dirty="0">
                <a:solidFill>
                  <a:srgbClr val="002448"/>
                </a:solidFill>
              </a:rPr>
              <a:t>avoiding</a:t>
            </a:r>
            <a:r>
              <a:rPr lang="en-US" sz="2000" dirty="0">
                <a:solidFill>
                  <a:srgbClr val="002448"/>
                </a:solidFill>
              </a:rPr>
              <a:t> institutional </a:t>
            </a:r>
            <a:r>
              <a:rPr lang="en-US" sz="2000" b="1" i="1" dirty="0">
                <a:solidFill>
                  <a:srgbClr val="002448"/>
                </a:solidFill>
              </a:rPr>
              <a:t>processes</a:t>
            </a:r>
            <a:r>
              <a:rPr lang="en-US" sz="2000" dirty="0">
                <a:solidFill>
                  <a:srgbClr val="002448"/>
                </a:solidFill>
              </a:rPr>
              <a:t> and individual </a:t>
            </a:r>
            <a:r>
              <a:rPr lang="en-US" sz="2000" b="1" i="1" dirty="0">
                <a:solidFill>
                  <a:srgbClr val="002448"/>
                </a:solidFill>
              </a:rPr>
              <a:t>practices</a:t>
            </a:r>
            <a:r>
              <a:rPr lang="en-US" sz="2000" dirty="0">
                <a:solidFill>
                  <a:srgbClr val="002448"/>
                </a:solidFill>
              </a:rPr>
              <a:t> that </a:t>
            </a:r>
            <a:r>
              <a:rPr lang="en-US" sz="2000" dirty="0" smtClean="0">
                <a:solidFill>
                  <a:srgbClr val="002448"/>
                </a:solidFill>
              </a:rPr>
              <a:t>are </a:t>
            </a:r>
            <a:r>
              <a:rPr lang="en-US" sz="2000" b="1" i="1" dirty="0" smtClean="0">
                <a:solidFill>
                  <a:srgbClr val="002448"/>
                </a:solidFill>
              </a:rPr>
              <a:t>likely </a:t>
            </a:r>
            <a:r>
              <a:rPr lang="en-US" sz="2000" b="1" i="1" dirty="0">
                <a:solidFill>
                  <a:srgbClr val="002448"/>
                </a:solidFill>
              </a:rPr>
              <a:t>to </a:t>
            </a:r>
            <a:r>
              <a:rPr lang="en-US" sz="2000" b="1" i="1" dirty="0" smtClean="0">
                <a:solidFill>
                  <a:srgbClr val="002448"/>
                </a:solidFill>
              </a:rPr>
              <a:t>retraumatizes </a:t>
            </a:r>
            <a:r>
              <a:rPr lang="en-US" sz="2000" dirty="0">
                <a:solidFill>
                  <a:srgbClr val="002448"/>
                </a:solidFill>
              </a:rPr>
              <a:t>individuals who already have histories of trauma, and it upholds the importance </a:t>
            </a:r>
            <a:r>
              <a:rPr lang="en-US" sz="2000" dirty="0" smtClean="0">
                <a:solidFill>
                  <a:srgbClr val="002448"/>
                </a:solidFill>
              </a:rPr>
              <a:t>of consumer </a:t>
            </a:r>
            <a:r>
              <a:rPr lang="en-US" sz="2000" dirty="0">
                <a:solidFill>
                  <a:srgbClr val="002448"/>
                </a:solidFill>
              </a:rPr>
              <a:t>participation in the development, delivery, and evaluation </a:t>
            </a:r>
            <a:r>
              <a:rPr lang="en-US" sz="2000" dirty="0" smtClean="0">
                <a:solidFill>
                  <a:srgbClr val="002448"/>
                </a:solidFill>
              </a:rPr>
              <a:t>of services.</a:t>
            </a:r>
          </a:p>
          <a:p>
            <a:endParaRPr lang="en-US" dirty="0">
              <a:solidFill>
                <a:srgbClr val="002448"/>
              </a:solidFill>
            </a:endParaRPr>
          </a:p>
          <a:p>
            <a:pPr algn="r"/>
            <a:r>
              <a:rPr lang="en-US" dirty="0" smtClean="0">
                <a:solidFill>
                  <a:srgbClr val="002448"/>
                </a:solidFill>
              </a:rPr>
              <a:t>(SAMSHA, 2014)</a:t>
            </a:r>
            <a:endParaRPr lang="en-US" dirty="0">
              <a:solidFill>
                <a:srgbClr val="0024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8533" y="432235"/>
            <a:ext cx="392853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cap="small" dirty="0" smtClean="0">
                <a:solidFill>
                  <a:srgbClr val="002448"/>
                </a:solidFill>
              </a:rPr>
              <a:t>Trauma</a:t>
            </a:r>
            <a:r>
              <a:rPr lang="en-US" sz="2800" b="1" cap="small" dirty="0">
                <a:solidFill>
                  <a:srgbClr val="002448"/>
                </a:solidFill>
              </a:rPr>
              <a:t>-Informed </a:t>
            </a:r>
            <a:r>
              <a:rPr lang="en-US" sz="2800" b="1" cap="small" dirty="0" smtClean="0">
                <a:solidFill>
                  <a:srgbClr val="002448"/>
                </a:solidFill>
              </a:rPr>
              <a:t>Care</a:t>
            </a:r>
          </a:p>
          <a:p>
            <a:r>
              <a:rPr lang="en-US" sz="2800" b="1" cap="small" dirty="0" smtClean="0">
                <a:solidFill>
                  <a:srgbClr val="002448"/>
                </a:solidFill>
              </a:rPr>
              <a:t> </a:t>
            </a:r>
            <a:r>
              <a:rPr lang="en-US" sz="2800" b="1" cap="small" dirty="0">
                <a:solidFill>
                  <a:srgbClr val="002448"/>
                </a:solidFill>
              </a:rPr>
              <a:t>at </a:t>
            </a:r>
            <a:r>
              <a:rPr lang="en-US" sz="2800" b="1" cap="small" dirty="0" smtClean="0">
                <a:solidFill>
                  <a:srgbClr val="002448"/>
                </a:solidFill>
              </a:rPr>
              <a:t>the</a:t>
            </a:r>
          </a:p>
          <a:p>
            <a:r>
              <a:rPr lang="en-US" sz="2800" b="1" cap="small" dirty="0" smtClean="0">
                <a:solidFill>
                  <a:srgbClr val="002448"/>
                </a:solidFill>
              </a:rPr>
              <a:t> </a:t>
            </a:r>
            <a:r>
              <a:rPr lang="en-US" sz="2800" b="1" cap="small" dirty="0">
                <a:solidFill>
                  <a:srgbClr val="002448"/>
                </a:solidFill>
              </a:rPr>
              <a:t>Individual and 	</a:t>
            </a:r>
            <a:r>
              <a:rPr lang="en-US" sz="2800" b="1" cap="small" dirty="0" smtClean="0">
                <a:solidFill>
                  <a:srgbClr val="002448"/>
                </a:solidFill>
              </a:rPr>
              <a:t> </a:t>
            </a:r>
            <a:r>
              <a:rPr lang="en-US" sz="2800" b="1" cap="small" dirty="0">
                <a:solidFill>
                  <a:srgbClr val="002448"/>
                </a:solidFill>
              </a:rPr>
              <a:t>Organizational Levels</a:t>
            </a:r>
            <a:r>
              <a:rPr lang="en-US" sz="2800" cap="small" dirty="0">
                <a:solidFill>
                  <a:srgbClr val="002448"/>
                </a:solidFill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464" y="0"/>
            <a:ext cx="3777435" cy="24553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900" y="4594957"/>
            <a:ext cx="3086100" cy="143754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37732" y="2557607"/>
            <a:ext cx="6434667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2448"/>
                </a:solidFill>
              </a:rPr>
              <a:t>What is the end goal?</a:t>
            </a:r>
            <a:endParaRPr lang="en-US" sz="2800" dirty="0">
              <a:solidFill>
                <a:srgbClr val="002448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002448"/>
                </a:solidFill>
              </a:rPr>
              <a:t>The </a:t>
            </a:r>
            <a:r>
              <a:rPr lang="en-US" sz="2800" b="1" i="1" dirty="0" smtClean="0">
                <a:solidFill>
                  <a:srgbClr val="002448"/>
                </a:solidFill>
              </a:rPr>
              <a:t>whole</a:t>
            </a:r>
            <a:r>
              <a:rPr lang="en-US" sz="2800" dirty="0" smtClean="0">
                <a:solidFill>
                  <a:srgbClr val="002448"/>
                </a:solidFill>
              </a:rPr>
              <a:t> organization — why?</a:t>
            </a:r>
            <a:endParaRPr lang="en-US" sz="2800" dirty="0">
              <a:solidFill>
                <a:srgbClr val="002448"/>
              </a:solidFill>
            </a:endParaRPr>
          </a:p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en-US" sz="2800" dirty="0">
                <a:solidFill>
                  <a:srgbClr val="002448"/>
                </a:solidFill>
              </a:rPr>
              <a:t>Other than residents, </a:t>
            </a:r>
            <a:r>
              <a:rPr lang="en-US" sz="2800" b="1" i="1" dirty="0">
                <a:solidFill>
                  <a:srgbClr val="002448"/>
                </a:solidFill>
              </a:rPr>
              <a:t>who else </a:t>
            </a:r>
            <a:r>
              <a:rPr lang="en-US" sz="2800" dirty="0" smtClean="0">
                <a:solidFill>
                  <a:srgbClr val="002448"/>
                </a:solidFill>
              </a:rPr>
              <a:t>is included?</a:t>
            </a:r>
            <a:endParaRPr lang="en-US" sz="2800" dirty="0">
              <a:solidFill>
                <a:srgbClr val="002448"/>
              </a:solidFill>
            </a:endParaRPr>
          </a:p>
          <a:p>
            <a:r>
              <a:rPr lang="en-US" sz="2400" dirty="0">
                <a:solidFill>
                  <a:srgbClr val="002448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853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04899" y="2756238"/>
            <a:ext cx="79375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002448"/>
                </a:solidFill>
              </a:rPr>
              <a:t>Principle </a:t>
            </a:r>
            <a:r>
              <a:rPr lang="en-US" sz="2800" b="1" dirty="0">
                <a:solidFill>
                  <a:srgbClr val="002448"/>
                </a:solidFill>
              </a:rPr>
              <a:t>1</a:t>
            </a:r>
            <a:r>
              <a:rPr lang="en-US" sz="2800" b="1" dirty="0" smtClean="0">
                <a:solidFill>
                  <a:srgbClr val="002448"/>
                </a:solidFill>
              </a:rPr>
              <a:t>: The </a:t>
            </a:r>
            <a:r>
              <a:rPr lang="en-US" sz="2800" b="1" dirty="0">
                <a:solidFill>
                  <a:srgbClr val="002448"/>
                </a:solidFill>
              </a:rPr>
              <a:t>impact of adversity is not a </a:t>
            </a:r>
            <a:r>
              <a:rPr lang="en-US" sz="2800" b="1" dirty="0" smtClean="0">
                <a:solidFill>
                  <a:srgbClr val="002448"/>
                </a:solidFill>
              </a:rPr>
              <a:t>choice</a:t>
            </a:r>
          </a:p>
          <a:p>
            <a:endParaRPr lang="en-US" sz="2800" dirty="0">
              <a:solidFill>
                <a:srgbClr val="002448"/>
              </a:solidFill>
            </a:endParaRPr>
          </a:p>
          <a:p>
            <a:r>
              <a:rPr lang="en-US" sz="2800" b="1" dirty="0">
                <a:solidFill>
                  <a:srgbClr val="002448"/>
                </a:solidFill>
              </a:rPr>
              <a:t>Principle 2: </a:t>
            </a:r>
            <a:r>
              <a:rPr lang="en-US" sz="2800" b="1" dirty="0" smtClean="0">
                <a:solidFill>
                  <a:srgbClr val="002448"/>
                </a:solidFill>
              </a:rPr>
              <a:t> Understanding </a:t>
            </a:r>
            <a:r>
              <a:rPr lang="en-US" sz="2800" b="1" dirty="0">
                <a:solidFill>
                  <a:srgbClr val="002448"/>
                </a:solidFill>
              </a:rPr>
              <a:t>adversity helps us 	 </a:t>
            </a:r>
            <a:r>
              <a:rPr lang="en-US" sz="2800" b="1" dirty="0" smtClean="0">
                <a:solidFill>
                  <a:srgbClr val="002448"/>
                </a:solidFill>
              </a:rPr>
              <a:t>	make sense </a:t>
            </a:r>
            <a:r>
              <a:rPr lang="en-US" sz="2800" b="1" dirty="0">
                <a:solidFill>
                  <a:srgbClr val="002448"/>
                </a:solidFill>
              </a:rPr>
              <a:t>out of </a:t>
            </a:r>
            <a:r>
              <a:rPr lang="en-US" sz="2800" b="1" dirty="0" smtClean="0">
                <a:solidFill>
                  <a:srgbClr val="002448"/>
                </a:solidFill>
              </a:rPr>
              <a:t>behavior</a:t>
            </a:r>
          </a:p>
          <a:p>
            <a:endParaRPr lang="en-US" sz="2800" dirty="0">
              <a:solidFill>
                <a:srgbClr val="002448"/>
              </a:solidFill>
            </a:endParaRPr>
          </a:p>
          <a:p>
            <a:r>
              <a:rPr lang="en-US" sz="2800" b="1" dirty="0">
                <a:solidFill>
                  <a:srgbClr val="002448"/>
                </a:solidFill>
              </a:rPr>
              <a:t>Principle 3: </a:t>
            </a:r>
            <a:r>
              <a:rPr lang="en-US" sz="2800" b="1" dirty="0" smtClean="0">
                <a:solidFill>
                  <a:srgbClr val="002448"/>
                </a:solidFill>
              </a:rPr>
              <a:t> Prior </a:t>
            </a:r>
            <a:r>
              <a:rPr lang="en-US" sz="2800" b="1" dirty="0">
                <a:solidFill>
                  <a:srgbClr val="002448"/>
                </a:solidFill>
              </a:rPr>
              <a:t>adversity is not destiny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0886" y="265193"/>
            <a:ext cx="56314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448"/>
                </a:solidFill>
              </a:rPr>
              <a:t>Trauma-Informed Care</a:t>
            </a:r>
          </a:p>
          <a:p>
            <a:pPr algn="ctr"/>
            <a:r>
              <a:rPr lang="en-US" sz="2800" b="1" dirty="0" smtClean="0">
                <a:solidFill>
                  <a:srgbClr val="002448"/>
                </a:solidFill>
              </a:rPr>
              <a:t>at the</a:t>
            </a:r>
          </a:p>
          <a:p>
            <a:pPr algn="ctr"/>
            <a:r>
              <a:rPr lang="en-US" sz="2800" b="1" dirty="0" smtClean="0">
                <a:solidFill>
                  <a:srgbClr val="002448"/>
                </a:solidFill>
              </a:rPr>
              <a:t> </a:t>
            </a:r>
            <a:r>
              <a:rPr lang="en-US" sz="2800" b="1" dirty="0">
                <a:solidFill>
                  <a:srgbClr val="002448"/>
                </a:solidFill>
              </a:rPr>
              <a:t>Individual Level</a:t>
            </a:r>
            <a:r>
              <a:rPr lang="en-US" sz="2800" b="1" dirty="0" smtClean="0">
                <a:solidFill>
                  <a:srgbClr val="002448"/>
                </a:solidFill>
              </a:rPr>
              <a:t>:</a:t>
            </a:r>
          </a:p>
          <a:p>
            <a:pPr algn="ctr"/>
            <a:r>
              <a:rPr lang="en-US" sz="2800" b="1" dirty="0" smtClean="0">
                <a:solidFill>
                  <a:srgbClr val="002448"/>
                </a:solidFill>
              </a:rPr>
              <a:t> </a:t>
            </a:r>
          </a:p>
          <a:p>
            <a:pPr algn="ctr"/>
            <a:r>
              <a:rPr lang="en-US" sz="2800" b="1" i="1" dirty="0" smtClean="0">
                <a:solidFill>
                  <a:srgbClr val="002448"/>
                </a:solidFill>
              </a:rPr>
              <a:t>Three </a:t>
            </a:r>
            <a:r>
              <a:rPr lang="en-US" sz="2800" b="1" i="1" dirty="0">
                <a:solidFill>
                  <a:srgbClr val="002448"/>
                </a:solidFill>
              </a:rPr>
              <a:t>Core Principles </a:t>
            </a:r>
            <a:endParaRPr lang="en-US" sz="2800" i="1" dirty="0">
              <a:solidFill>
                <a:srgbClr val="00244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98" y="202495"/>
            <a:ext cx="1931105" cy="1931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6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066" y="2904405"/>
            <a:ext cx="73321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2448"/>
                </a:solidFill>
              </a:rPr>
              <a:t>Asking about and screening for trauma</a:t>
            </a:r>
          </a:p>
          <a:p>
            <a:endParaRPr lang="en-US" sz="2800" dirty="0">
              <a:solidFill>
                <a:srgbClr val="002448"/>
              </a:solidFill>
            </a:endParaRPr>
          </a:p>
          <a:p>
            <a:r>
              <a:rPr lang="en-US" sz="2800" b="1" dirty="0">
                <a:solidFill>
                  <a:srgbClr val="002448"/>
                </a:solidFill>
              </a:rPr>
              <a:t>Identifying triggers</a:t>
            </a:r>
          </a:p>
          <a:p>
            <a:endParaRPr lang="en-US" sz="2800" b="1" dirty="0" smtClean="0">
              <a:solidFill>
                <a:srgbClr val="002448"/>
              </a:solidFill>
            </a:endParaRPr>
          </a:p>
          <a:p>
            <a:r>
              <a:rPr lang="en-US" sz="2800" b="1" dirty="0">
                <a:solidFill>
                  <a:srgbClr val="002448"/>
                </a:solidFill>
              </a:rPr>
              <a:t>Deescalation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064788" y="46566"/>
            <a:ext cx="407014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448"/>
                </a:solidFill>
              </a:rPr>
              <a:t>Trauma-Informed Care</a:t>
            </a:r>
          </a:p>
          <a:p>
            <a:pPr algn="ctr"/>
            <a:r>
              <a:rPr lang="en-US" sz="3200" b="1" dirty="0" smtClean="0">
                <a:solidFill>
                  <a:srgbClr val="002448"/>
                </a:solidFill>
              </a:rPr>
              <a:t>at the</a:t>
            </a:r>
          </a:p>
          <a:p>
            <a:pPr algn="ctr"/>
            <a:r>
              <a:rPr lang="en-US" sz="3200" b="1" dirty="0" smtClean="0">
                <a:solidFill>
                  <a:srgbClr val="002448"/>
                </a:solidFill>
              </a:rPr>
              <a:t> </a:t>
            </a:r>
            <a:r>
              <a:rPr lang="en-US" sz="3200" b="1" dirty="0">
                <a:solidFill>
                  <a:srgbClr val="002448"/>
                </a:solidFill>
              </a:rPr>
              <a:t>Individual Level</a:t>
            </a:r>
            <a:r>
              <a:rPr lang="en-US" sz="3200" b="1" dirty="0" smtClean="0">
                <a:solidFill>
                  <a:srgbClr val="002448"/>
                </a:solidFill>
              </a:rPr>
              <a:t>:</a:t>
            </a:r>
          </a:p>
          <a:p>
            <a:pPr algn="ctr"/>
            <a:r>
              <a:rPr lang="en-US" sz="3200" b="1" dirty="0" smtClean="0">
                <a:solidFill>
                  <a:srgbClr val="002448"/>
                </a:solidFill>
              </a:rPr>
              <a:t> </a:t>
            </a:r>
          </a:p>
          <a:p>
            <a:pPr algn="ctr"/>
            <a:r>
              <a:rPr lang="en-US" sz="3200" b="1" i="1" dirty="0" smtClean="0">
                <a:solidFill>
                  <a:srgbClr val="002448"/>
                </a:solidFill>
              </a:rPr>
              <a:t>Three </a:t>
            </a:r>
            <a:r>
              <a:rPr lang="en-US" sz="3200" b="1" i="1" dirty="0">
                <a:solidFill>
                  <a:srgbClr val="002448"/>
                </a:solidFill>
              </a:rPr>
              <a:t>Core </a:t>
            </a:r>
            <a:r>
              <a:rPr lang="en-US" sz="3200" b="1" i="1" dirty="0" smtClean="0">
                <a:solidFill>
                  <a:srgbClr val="002448"/>
                </a:solidFill>
              </a:rPr>
              <a:t>Practices</a:t>
            </a:r>
            <a:endParaRPr lang="en-US" sz="3200" i="1" dirty="0">
              <a:solidFill>
                <a:srgbClr val="00244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630" y="169335"/>
            <a:ext cx="1876170" cy="18761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865" y="5296310"/>
            <a:ext cx="2772000" cy="1561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76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3067" y="288333"/>
            <a:ext cx="6324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b="1" dirty="0" smtClean="0">
                <a:solidFill>
                  <a:srgbClr val="002448"/>
                </a:solidFill>
              </a:rPr>
              <a:t>The </a:t>
            </a:r>
            <a:r>
              <a:rPr lang="en-US" sz="3200" b="1" dirty="0" smtClean="0">
                <a:solidFill>
                  <a:srgbClr val="002448"/>
                </a:solidFill>
              </a:rPr>
              <a:t>Six </a:t>
            </a:r>
            <a:r>
              <a:rPr lang="en-US" sz="3200" b="1" dirty="0">
                <a:solidFill>
                  <a:srgbClr val="002448"/>
                </a:solidFill>
              </a:rPr>
              <a:t>Key Principles of a </a:t>
            </a:r>
            <a:endParaRPr lang="en-US" sz="3200" b="1" dirty="0" smtClean="0">
              <a:solidFill>
                <a:srgbClr val="002448"/>
              </a:solidFill>
            </a:endParaRPr>
          </a:p>
          <a:p>
            <a:r>
              <a:rPr lang="en-US" sz="3200" b="1" dirty="0" smtClean="0">
                <a:solidFill>
                  <a:srgbClr val="002448"/>
                </a:solidFill>
              </a:rPr>
              <a:t>Trauma</a:t>
            </a:r>
            <a:r>
              <a:rPr lang="en-US" sz="3200" b="1" dirty="0">
                <a:solidFill>
                  <a:srgbClr val="002448"/>
                </a:solidFill>
              </a:rPr>
              <a:t>-Informed Approach</a:t>
            </a:r>
          </a:p>
        </p:txBody>
      </p:sp>
      <p:sp>
        <p:nvSpPr>
          <p:cNvPr id="6" name="Rectangle 5"/>
          <p:cNvSpPr/>
          <p:nvPr/>
        </p:nvSpPr>
        <p:spPr>
          <a:xfrm>
            <a:off x="490283" y="1714499"/>
            <a:ext cx="8221917" cy="4404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>
              <a:solidFill>
                <a:srgbClr val="002448"/>
              </a:solidFill>
            </a:endParaRPr>
          </a:p>
          <a:p>
            <a:endParaRPr lang="en-US" sz="1600" dirty="0" smtClean="0">
              <a:solidFill>
                <a:srgbClr val="002448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 smtClean="0">
                <a:solidFill>
                  <a:srgbClr val="002448"/>
                </a:solidFill>
              </a:rPr>
              <a:t>Safety </a:t>
            </a: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002448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2448"/>
                </a:solidFill>
              </a:rPr>
              <a:t>Trustworthiness and Transparency </a:t>
            </a:r>
            <a:endParaRPr lang="en-US" sz="2200" dirty="0" smtClean="0">
              <a:solidFill>
                <a:srgbClr val="002448"/>
              </a:solidFill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002448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2448"/>
                </a:solidFill>
              </a:rPr>
              <a:t>Peer Support </a:t>
            </a:r>
            <a:endParaRPr lang="en-US" sz="2200" dirty="0" smtClean="0">
              <a:solidFill>
                <a:srgbClr val="002448"/>
              </a:solidFill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002448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2448"/>
                </a:solidFill>
              </a:rPr>
              <a:t>Collaboration and Mutuality </a:t>
            </a:r>
            <a:endParaRPr lang="en-US" sz="2200" dirty="0" smtClean="0">
              <a:solidFill>
                <a:srgbClr val="002448"/>
              </a:solidFill>
            </a:endParaRPr>
          </a:p>
          <a:p>
            <a:pPr>
              <a:lnSpc>
                <a:spcPct val="90000"/>
              </a:lnSpc>
            </a:pPr>
            <a:endParaRPr lang="en-US" sz="2200" dirty="0">
              <a:solidFill>
                <a:srgbClr val="002448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2448"/>
                </a:solidFill>
              </a:rPr>
              <a:t>Empowerment, Voice and Choice 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2448"/>
                </a:solidFill>
              </a:rPr>
              <a:t> </a:t>
            </a:r>
          </a:p>
          <a:p>
            <a:pPr>
              <a:lnSpc>
                <a:spcPct val="90000"/>
              </a:lnSpc>
            </a:pPr>
            <a:r>
              <a:rPr lang="en-US" sz="2200" dirty="0">
                <a:solidFill>
                  <a:srgbClr val="002448"/>
                </a:solidFill>
              </a:rPr>
              <a:t>Cultural, Historical and Gender Issues 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2448"/>
                </a:solidFill>
              </a:rPr>
              <a:t> </a:t>
            </a:r>
          </a:p>
          <a:p>
            <a:endParaRPr lang="en-US" sz="1600" dirty="0">
              <a:solidFill>
                <a:srgbClr val="002448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9966" y="288332"/>
            <a:ext cx="1565867" cy="15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6200" y="331162"/>
            <a:ext cx="6159500" cy="5570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/>
              <a:t>Please consider – and then talk with someone seated near you about — the following questions:</a:t>
            </a:r>
          </a:p>
          <a:p>
            <a:endParaRPr lang="en-US" sz="2400" b="1" i="1" dirty="0" smtClean="0"/>
          </a:p>
          <a:p>
            <a:endParaRPr lang="en-US" sz="2400" b="1" i="1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Where </a:t>
            </a:r>
            <a:r>
              <a:rPr lang="en-US" sz="2400" dirty="0"/>
              <a:t>do you see </a:t>
            </a:r>
            <a:r>
              <a:rPr lang="en-US" sz="2400" dirty="0" smtClean="0"/>
              <a:t>trauma </a:t>
            </a:r>
            <a:r>
              <a:rPr lang="en-US" sz="2400" dirty="0"/>
              <a:t>in your </a:t>
            </a:r>
            <a:r>
              <a:rPr lang="en-US" sz="2400" dirty="0" smtClean="0"/>
              <a:t>facility </a:t>
            </a:r>
            <a:r>
              <a:rPr lang="mr-IN" sz="2400" dirty="0" smtClean="0"/>
              <a:t>–</a:t>
            </a:r>
            <a:r>
              <a:rPr lang="en-US" sz="2400" dirty="0" smtClean="0"/>
              <a:t> with residents and/or staff?</a:t>
            </a:r>
            <a:endParaRPr lang="en-US" sz="2400" dirty="0"/>
          </a:p>
          <a:p>
            <a:pPr marL="457200" lvl="0" indent="-457200">
              <a:buFont typeface="+mj-lt"/>
              <a:buAutoNum type="arabicPeriod"/>
            </a:pP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What </a:t>
            </a:r>
            <a:r>
              <a:rPr lang="en-US" sz="2400" dirty="0"/>
              <a:t>is </a:t>
            </a:r>
            <a:r>
              <a:rPr lang="en-US" sz="2400" dirty="0" smtClean="0"/>
              <a:t>— or </a:t>
            </a:r>
            <a:r>
              <a:rPr lang="en-US" sz="2400" dirty="0"/>
              <a:t>could </a:t>
            </a:r>
            <a:r>
              <a:rPr lang="en-US" sz="2400" dirty="0" smtClean="0"/>
              <a:t>be — </a:t>
            </a:r>
            <a:r>
              <a:rPr lang="en-US" sz="2400" dirty="0"/>
              <a:t>in place to help with that?</a:t>
            </a:r>
          </a:p>
          <a:p>
            <a:pPr marL="457200" lvl="0" indent="-457200">
              <a:buFont typeface="+mj-lt"/>
              <a:buAutoNum type="arabicPeriod"/>
            </a:pP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Are </a:t>
            </a:r>
            <a:r>
              <a:rPr lang="en-US" sz="2400" dirty="0"/>
              <a:t>there issues </a:t>
            </a:r>
            <a:r>
              <a:rPr lang="en-US" sz="2400" dirty="0" smtClean="0"/>
              <a:t>you think might be related that </a:t>
            </a:r>
            <a:r>
              <a:rPr lang="en-US" sz="2400" dirty="0"/>
              <a:t>haven’t yet figured out how to resolve? </a:t>
            </a:r>
            <a:endParaRPr lang="en-US" sz="2400" dirty="0" smtClean="0"/>
          </a:p>
          <a:p>
            <a:pPr marL="342900" lvl="0" indent="-342900">
              <a:buFont typeface="Arial"/>
              <a:buChar char="•"/>
            </a:pPr>
            <a:endParaRPr lang="en-US" sz="2400" dirty="0"/>
          </a:p>
          <a:p>
            <a:pPr lvl="0"/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2606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7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28650" y="1526149"/>
            <a:ext cx="78867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93750" y="365126"/>
            <a:ext cx="8515350" cy="1161023"/>
          </a:xfrm>
        </p:spPr>
        <p:txBody>
          <a:bodyPr lIns="0" rIns="0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   Six </a:t>
            </a:r>
            <a:r>
              <a:rPr lang="en-US" sz="2800" b="1" dirty="0">
                <a:solidFill>
                  <a:schemeClr val="bg1"/>
                </a:solidFill>
              </a:rPr>
              <a:t>Key Steps on the Trauma-Informed Care Journey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19271" y="1733827"/>
            <a:ext cx="8696738" cy="4549913"/>
          </a:xfrm>
        </p:spPr>
        <p:txBody>
          <a:bodyPr lIns="0" rIns="0" numCol="2" spcCol="45720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Step 1:  Ensure senior leadership commitment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Step 2:  Appoint and empower a task force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Step 3:  Launch at a kickoff event and initial training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Step 4:  Conduct an organizational assessment  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Step 5:  Involve residents, families and community partners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Step 6:  Provide ongoing training and supervision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5040" y="4594088"/>
            <a:ext cx="3001355" cy="16896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582" y="227587"/>
            <a:ext cx="1292464" cy="129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28650" y="1526149"/>
            <a:ext cx="78867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48966" y="365126"/>
            <a:ext cx="7886700" cy="1161023"/>
          </a:xfrm>
        </p:spPr>
        <p:txBody>
          <a:bodyPr lIns="0" rIns="0">
            <a:no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LeadingAge Maryland</a:t>
            </a:r>
            <a:br>
              <a:rPr lang="en-US" sz="3600" b="1" dirty="0" smtClean="0">
                <a:solidFill>
                  <a:schemeClr val="bg1"/>
                </a:solidFill>
                <a:latin typeface="+mn-lt"/>
              </a:rPr>
            </a:br>
            <a:r>
              <a:rPr lang="en-US" sz="3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600" b="1" i="1" dirty="0">
                <a:solidFill>
                  <a:schemeClr val="bg1"/>
                </a:solidFill>
                <a:latin typeface="+mn-lt"/>
              </a:rPr>
              <a:t>Resilience for All Ages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44429" y="2003036"/>
            <a:ext cx="7886700" cy="4241353"/>
          </a:xfrm>
        </p:spPr>
        <p:txBody>
          <a:bodyPr lIns="0" rIns="0" numCol="1" spcCol="45720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400" dirty="0">
                <a:solidFill>
                  <a:schemeClr val="bg1"/>
                </a:solidFill>
              </a:rPr>
              <a:t>Resilience for All Ages – specializing in trauma-informed care for older adults in a variety of settings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400" dirty="0">
                <a:solidFill>
                  <a:schemeClr val="bg1"/>
                </a:solidFill>
              </a:rPr>
              <a:t>Partnering with LeadingAge to make resources available to LeadingAge </a:t>
            </a:r>
            <a:r>
              <a:rPr lang="en-US" sz="2400" dirty="0" smtClean="0">
                <a:solidFill>
                  <a:schemeClr val="bg1"/>
                </a:solidFill>
              </a:rPr>
              <a:t>members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400" dirty="0" smtClean="0">
                <a:solidFill>
                  <a:schemeClr val="bg1"/>
                </a:solidFill>
              </a:rPr>
              <a:t>Developing state partnerships to offer resources to non-members 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3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919" y="864081"/>
            <a:ext cx="4197368" cy="1847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0589" y="974315"/>
            <a:ext cx="3749792" cy="22895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446" y="2711152"/>
            <a:ext cx="3987130" cy="2658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695" y="3263908"/>
            <a:ext cx="3664686" cy="244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30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5388"/>
            <a:ext cx="8915400" cy="1161023"/>
          </a:xfrm>
        </p:spPr>
        <p:txBody>
          <a:bodyPr lIns="0" rIns="0">
            <a:noAutofit/>
          </a:bodyPr>
          <a:lstStyle/>
          <a:p>
            <a:r>
              <a:rPr lang="en-US" sz="3200" b="1" i="1" dirty="0" smtClean="0">
                <a:solidFill>
                  <a:srgbClr val="3D3662"/>
                </a:solidFill>
                <a:latin typeface="Calibri" charset="0"/>
                <a:ea typeface="Calibri" charset="0"/>
                <a:cs typeface="Calibri" charset="0"/>
              </a:rPr>
              <a:t>Resources </a:t>
            </a:r>
            <a:r>
              <a:rPr lang="en-US" sz="3200" b="1" i="1" dirty="0">
                <a:solidFill>
                  <a:srgbClr val="3D3662"/>
                </a:solidFill>
                <a:latin typeface="Calibri" charset="0"/>
                <a:ea typeface="Calibri" charset="0"/>
                <a:cs typeface="Calibri" charset="0"/>
              </a:rPr>
              <a:t>from LeadingAge &amp; Resilience for All Ages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6499"/>
            <a:ext cx="9022976" cy="4238291"/>
          </a:xfrm>
        </p:spPr>
        <p:txBody>
          <a:bodyPr lIns="0" rIns="0">
            <a:noAutofit/>
          </a:bodyPr>
          <a:lstStyle/>
          <a:p>
            <a:pPr>
              <a:lnSpc>
                <a:spcPct val="150000"/>
              </a:lnSpc>
              <a:buBlip>
                <a:blip r:embed="rId3"/>
              </a:buBlip>
            </a:pPr>
            <a:r>
              <a:rPr lang="en-US" sz="2800" b="1" dirty="0" smtClean="0"/>
              <a:t>For LeadingAge Members:</a:t>
            </a:r>
          </a:p>
          <a:p>
            <a:pPr lvl="1">
              <a:lnSpc>
                <a:spcPct val="150000"/>
              </a:lnSpc>
              <a:buBlip>
                <a:blip r:embed="rId3"/>
              </a:buBlip>
            </a:pPr>
            <a:r>
              <a:rPr lang="en-US" sz="2000" b="1" dirty="0" smtClean="0"/>
              <a:t>Now </a:t>
            </a:r>
            <a:r>
              <a:rPr lang="en-US" sz="2000" b="1" dirty="0"/>
              <a:t>on the Learning Hub –Foundations of Trauma-Informed Care </a:t>
            </a:r>
            <a:r>
              <a:rPr lang="en-US" sz="2000" b="1" dirty="0" smtClean="0"/>
              <a:t>Toolkit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i="1" dirty="0" smtClean="0"/>
              <a:t>Foundations </a:t>
            </a:r>
            <a:r>
              <a:rPr lang="en-US" sz="2000" i="1" dirty="0"/>
              <a:t>of Trauma-Informed Care: An Introductory Primer  </a:t>
            </a:r>
            <a:r>
              <a:rPr lang="en-US" sz="2000" dirty="0"/>
              <a:t>(for boards &amp; leadership </a:t>
            </a:r>
            <a:r>
              <a:rPr lang="en-US" sz="2000" dirty="0" smtClean="0"/>
              <a:t>staff)	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Six </a:t>
            </a:r>
            <a:r>
              <a:rPr lang="en-US" sz="2000" dirty="0"/>
              <a:t>one-page lessons to be used with all </a:t>
            </a:r>
            <a:r>
              <a:rPr lang="en-US" sz="2000" dirty="0" smtClean="0"/>
              <a:t>staff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Two </a:t>
            </a:r>
            <a:r>
              <a:rPr lang="en-US" sz="2000" dirty="0"/>
              <a:t>slide presentations with notes: leadership level and all </a:t>
            </a:r>
            <a:r>
              <a:rPr lang="en-US" sz="2000" dirty="0" smtClean="0"/>
              <a:t>staff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000" dirty="0" smtClean="0"/>
              <a:t>Brief </a:t>
            </a:r>
            <a:r>
              <a:rPr lang="en-US" sz="2000" dirty="0"/>
              <a:t>guide to use of the </a:t>
            </a:r>
            <a:r>
              <a:rPr lang="en-US" sz="2000" dirty="0" smtClean="0"/>
              <a:t>toolkit</a:t>
            </a: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453840" y="1189949"/>
            <a:ext cx="7886700" cy="0"/>
          </a:xfrm>
          <a:prstGeom prst="line">
            <a:avLst/>
          </a:prstGeom>
          <a:ln w="38100">
            <a:solidFill>
              <a:srgbClr val="3D36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85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36934" y="888475"/>
            <a:ext cx="78867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-14670"/>
            <a:ext cx="7886700" cy="1161023"/>
          </a:xfrm>
        </p:spPr>
        <p:txBody>
          <a:bodyPr lIns="0" rIns="0"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Coming: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32396" y="2687172"/>
            <a:ext cx="7886700" cy="3471333"/>
          </a:xfrm>
        </p:spPr>
        <p:txBody>
          <a:bodyPr lIns="0" rIns="0" numCol="2" spcCol="45720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1800" dirty="0" smtClean="0">
                <a:solidFill>
                  <a:schemeClr val="bg1"/>
                </a:solidFill>
              </a:rPr>
              <a:t>Description </a:t>
            </a:r>
            <a:r>
              <a:rPr lang="en-US" sz="1800" dirty="0">
                <a:solidFill>
                  <a:schemeClr val="bg1"/>
                </a:solidFill>
              </a:rPr>
              <a:t>of levels of implementation 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1800" dirty="0">
                <a:solidFill>
                  <a:schemeClr val="bg1"/>
                </a:solidFill>
              </a:rPr>
              <a:t>Principles and practices of trauma-informed care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1800" dirty="0">
                <a:solidFill>
                  <a:schemeClr val="bg1"/>
                </a:solidFill>
              </a:rPr>
              <a:t>Forming an implementation team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1800" dirty="0">
                <a:solidFill>
                  <a:schemeClr val="bg1"/>
                </a:solidFill>
              </a:rPr>
              <a:t>Organizational assessment 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1800" dirty="0">
                <a:solidFill>
                  <a:schemeClr val="bg1"/>
                </a:solidFill>
              </a:rPr>
              <a:t>Creating an implementation plan – outlining steps, responsibilities, resources, and timelines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1800" dirty="0">
                <a:solidFill>
                  <a:schemeClr val="bg1"/>
                </a:solidFill>
              </a:rPr>
              <a:t>Considering the differing needs of short stay and longer stay patients/ residents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1800" dirty="0">
                <a:solidFill>
                  <a:schemeClr val="bg1"/>
                </a:solidFill>
              </a:rPr>
              <a:t>Basic approaches to leading change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1800" dirty="0">
                <a:solidFill>
                  <a:schemeClr val="bg1"/>
                </a:solidFill>
              </a:rPr>
              <a:t>Statement of intent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1800" dirty="0">
                <a:solidFill>
                  <a:schemeClr val="bg1"/>
                </a:solidFill>
              </a:rPr>
              <a:t>Getting the board on board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1800" dirty="0">
                <a:solidFill>
                  <a:schemeClr val="bg1"/>
                </a:solidFill>
              </a:rPr>
              <a:t>Helpful relationships – behavioral health providers, employee assistance program, etc</a:t>
            </a:r>
            <a:r>
              <a:rPr lang="en-US" sz="1800" dirty="0" smtClean="0">
                <a:solidFill>
                  <a:schemeClr val="bg1"/>
                </a:solidFill>
              </a:rPr>
              <a:t>.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0789" y="1115597"/>
            <a:ext cx="8494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D3662"/>
                </a:solidFill>
              </a:rPr>
              <a:t>RFAA will provide a breakout session at the LeadingAge Annual Meeting in Philadelphia on Monday, October 29 – join us</a:t>
            </a:r>
            <a:r>
              <a:rPr lang="en-US" sz="2400" b="1" dirty="0" smtClean="0">
                <a:solidFill>
                  <a:srgbClr val="3D3662"/>
                </a:solidFill>
              </a:rPr>
              <a:t>!</a:t>
            </a:r>
          </a:p>
          <a:p>
            <a:endParaRPr lang="en-US" sz="2400" dirty="0">
              <a:solidFill>
                <a:prstClr val="white"/>
              </a:solidFill>
            </a:endParaRPr>
          </a:p>
          <a:p>
            <a:pPr algn="ctr"/>
            <a:r>
              <a:rPr lang="en-US" sz="2400" b="1" dirty="0">
                <a:solidFill>
                  <a:prstClr val="white"/>
                </a:solidFill>
              </a:rPr>
              <a:t>Trauma-Informed Care Implementation Guidebook:</a:t>
            </a:r>
          </a:p>
          <a:p>
            <a:endParaRPr lang="en-US" sz="2400" dirty="0" smtClean="0">
              <a:solidFill>
                <a:prstClr val="white"/>
              </a:solidFill>
            </a:endParaRPr>
          </a:p>
          <a:p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9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24903" y="954625"/>
            <a:ext cx="78867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28650" y="10170"/>
            <a:ext cx="7886700" cy="1161023"/>
          </a:xfrm>
        </p:spPr>
        <p:txBody>
          <a:bodyPr lIns="0" rIns="0">
            <a:no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</a:rPr>
              <a:t>And…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138363" y="954625"/>
            <a:ext cx="9005637" cy="5197641"/>
          </a:xfrm>
        </p:spPr>
        <p:txBody>
          <a:bodyPr lIns="0" rIns="0" numCol="2" spcCol="457200"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200" b="1" dirty="0">
                <a:solidFill>
                  <a:schemeClr val="bg1"/>
                </a:solidFill>
              </a:rPr>
              <a:t>Additional fee-based options</a:t>
            </a:r>
            <a:r>
              <a:rPr lang="en-US" sz="2600" b="1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000" dirty="0">
                <a:solidFill>
                  <a:schemeClr val="bg1"/>
                </a:solidFill>
              </a:rPr>
              <a:t>RFAA adjuncts are available for onsite presentations training and consultation 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000" dirty="0">
                <a:solidFill>
                  <a:schemeClr val="bg1"/>
                </a:solidFill>
              </a:rPr>
              <a:t>Webinar </a:t>
            </a:r>
            <a:r>
              <a:rPr lang="en-US" sz="2000" dirty="0" smtClean="0">
                <a:solidFill>
                  <a:schemeClr val="bg1"/>
                </a:solidFill>
              </a:rPr>
              <a:t>series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endParaRPr lang="en-US" sz="1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sz="1800" dirty="0" smtClean="0">
              <a:solidFill>
                <a:schemeClr val="bg1"/>
              </a:solidFill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chemeClr val="bg1"/>
                </a:solidFill>
              </a:rPr>
              <a:t>Implementation </a:t>
            </a:r>
            <a:r>
              <a:rPr lang="en-US" sz="2200" b="1" dirty="0">
                <a:solidFill>
                  <a:schemeClr val="bg1"/>
                </a:solidFill>
              </a:rPr>
              <a:t>– Level  One Toolkit: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000" dirty="0">
                <a:solidFill>
                  <a:schemeClr val="bg1"/>
                </a:solidFill>
              </a:rPr>
              <a:t>Essentials of creating safe environments and review of potential ethical issues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000" dirty="0">
                <a:solidFill>
                  <a:schemeClr val="bg1"/>
                </a:solidFill>
              </a:rPr>
              <a:t>Building on organizational and individual strengths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000" dirty="0">
                <a:solidFill>
                  <a:schemeClr val="bg1"/>
                </a:solidFill>
              </a:rPr>
              <a:t>Level One template policies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000" dirty="0">
                <a:solidFill>
                  <a:schemeClr val="bg1"/>
                </a:solidFill>
              </a:rPr>
              <a:t>Level One -Putting trauma-informed principles into practice guidance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r>
              <a:rPr lang="en-US" sz="2000" dirty="0">
                <a:solidFill>
                  <a:schemeClr val="bg1"/>
                </a:solidFill>
              </a:rPr>
              <a:t>Implications for clinical and business partners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endParaRPr lang="en-US" sz="1800" dirty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4"/>
              </a:buBlip>
            </a:pP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8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2462"/>
            <a:ext cx="7886700" cy="1161023"/>
          </a:xfrm>
        </p:spPr>
        <p:txBody>
          <a:bodyPr lIns="0" rIns="0">
            <a:noAutofit/>
          </a:bodyPr>
          <a:lstStyle/>
          <a:p>
            <a:r>
              <a:rPr lang="en-US" sz="4800" b="1" i="1" dirty="0" smtClean="0">
                <a:solidFill>
                  <a:srgbClr val="6E9A35"/>
                </a:solidFill>
                <a:latin typeface="Calibri" charset="0"/>
                <a:ea typeface="Calibri" charset="0"/>
                <a:cs typeface="Calibri" charset="0"/>
              </a:rPr>
              <a:t>Finally…</a:t>
            </a:r>
            <a:endParaRPr lang="en-US" sz="4800" b="1" i="1" dirty="0">
              <a:solidFill>
                <a:srgbClr val="6E9A35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1105043"/>
            <a:ext cx="8734926" cy="3878705"/>
          </a:xfrm>
        </p:spPr>
        <p:txBody>
          <a:bodyPr lIns="0" rIns="0">
            <a:noAutofit/>
          </a:bodyPr>
          <a:lstStyle/>
          <a:p>
            <a:pPr>
              <a:lnSpc>
                <a:spcPct val="150000"/>
              </a:lnSpc>
              <a:buClr>
                <a:srgbClr val="6E9A35"/>
              </a:buClr>
              <a:buBlip>
                <a:blip r:embed="rId3"/>
              </a:buBlip>
            </a:pPr>
            <a:r>
              <a:rPr lang="en-US" sz="2800" dirty="0" smtClean="0"/>
              <a:t>Be </a:t>
            </a:r>
            <a:r>
              <a:rPr lang="en-US" sz="2800" dirty="0"/>
              <a:t>alert to the sensitivity of these topics for both staff members and patients/residents</a:t>
            </a:r>
          </a:p>
          <a:p>
            <a:pPr>
              <a:lnSpc>
                <a:spcPct val="150000"/>
              </a:lnSpc>
              <a:buClr>
                <a:srgbClr val="6E9A35"/>
              </a:buClr>
              <a:buBlip>
                <a:blip r:embed="rId3"/>
              </a:buBlip>
            </a:pPr>
            <a:r>
              <a:rPr lang="en-US" sz="2800" dirty="0"/>
              <a:t>Be sure that Trauma-informed care fits well with patient/ resident-directed approaches</a:t>
            </a:r>
          </a:p>
          <a:p>
            <a:pPr>
              <a:lnSpc>
                <a:spcPct val="150000"/>
              </a:lnSpc>
              <a:buClr>
                <a:srgbClr val="6E9A35"/>
              </a:buClr>
              <a:buBlip>
                <a:blip r:embed="rId3"/>
              </a:buBlip>
            </a:pPr>
            <a:r>
              <a:rPr lang="en-US" sz="2800" dirty="0"/>
              <a:t>Be aware that well-implemented TIC creates a respectful and positive organizational culture for everyone 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628650" y="991174"/>
            <a:ext cx="7886700" cy="0"/>
          </a:xfrm>
          <a:prstGeom prst="line">
            <a:avLst/>
          </a:prstGeom>
          <a:ln w="38100">
            <a:solidFill>
              <a:srgbClr val="6E9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744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/>
          <p:cNvCxnSpPr/>
          <p:nvPr/>
        </p:nvCxnSpPr>
        <p:spPr>
          <a:xfrm>
            <a:off x="628650" y="991174"/>
            <a:ext cx="7886700" cy="0"/>
          </a:xfrm>
          <a:prstGeom prst="line">
            <a:avLst/>
          </a:prstGeom>
          <a:ln w="38100">
            <a:solidFill>
              <a:srgbClr val="6E9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8900"/>
            <a:ext cx="8229600" cy="1328738"/>
          </a:xfrm>
        </p:spPr>
        <p:txBody>
          <a:bodyPr>
            <a:noAutofit/>
          </a:bodyPr>
          <a:lstStyle/>
          <a:p>
            <a:pPr algn="l"/>
            <a:r>
              <a:rPr lang="en-US" sz="2800" b="1" i="1" dirty="0" smtClean="0"/>
              <a:t>For additional questions and to keep the conversation going</a:t>
            </a:r>
            <a:r>
              <a:rPr lang="is-IS" sz="2800" b="1" i="1" dirty="0" smtClean="0"/>
              <a:t>…</a:t>
            </a:r>
            <a:r>
              <a:rPr lang="en-US" sz="2800" b="1" i="1" dirty="0" smtClean="0"/>
              <a:t/>
            </a:r>
            <a:br>
              <a:rPr lang="en-US" sz="2800" b="1" i="1" dirty="0" smtClean="0"/>
            </a:b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806700" y="2159001"/>
            <a:ext cx="510540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Karen Heller Key</a:t>
            </a:r>
          </a:p>
          <a:p>
            <a:r>
              <a:rPr lang="en-US" sz="2400" dirty="0" smtClean="0">
                <a:solidFill>
                  <a:srgbClr val="000000"/>
                </a:solidFill>
                <a:hlinkClick r:id="rId3"/>
              </a:rPr>
              <a:t>karen@hellerkey.com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  <a:hlinkClick r:id="rId4"/>
              </a:rPr>
              <a:t>www.hellerkey.com</a:t>
            </a: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Jill Schumann</a:t>
            </a:r>
          </a:p>
          <a:p>
            <a:r>
              <a:rPr lang="en-US" sz="2400" dirty="0" smtClean="0">
                <a:hlinkClick r:id="rId5"/>
              </a:rPr>
              <a:t>jschumann@leadingagemaryland.org</a:t>
            </a:r>
            <a:endParaRPr lang="en-US" sz="2400" dirty="0" smtClean="0"/>
          </a:p>
          <a:p>
            <a:r>
              <a:rPr lang="en-US" sz="2400" dirty="0" smtClean="0">
                <a:hlinkClick r:id="rId6"/>
              </a:rPr>
              <a:t>www.leadingagemaryland.org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58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13" y="548817"/>
            <a:ext cx="3877392" cy="2603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1688" y="1352556"/>
            <a:ext cx="4352921" cy="27190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734" y="3152035"/>
            <a:ext cx="4127350" cy="259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89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281" y="-297"/>
            <a:ext cx="2743438" cy="6858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368" y="2067577"/>
            <a:ext cx="1103472" cy="6157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368" y="3598203"/>
            <a:ext cx="1103472" cy="6157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7368" y="5128829"/>
            <a:ext cx="1103472" cy="6157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160" y="1753605"/>
            <a:ext cx="1097375" cy="62184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160" y="3598203"/>
            <a:ext cx="1097375" cy="6218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3160" y="5122732"/>
            <a:ext cx="1097375" cy="62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468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161023"/>
          </a:xfrm>
        </p:spPr>
        <p:txBody>
          <a:bodyPr lIns="0" rIns="0">
            <a:noAutofit/>
          </a:bodyPr>
          <a:lstStyle/>
          <a:p>
            <a:pPr algn="ctr"/>
            <a:r>
              <a:rPr lang="en-US" sz="3200" b="1" i="1" dirty="0" smtClean="0">
                <a:solidFill>
                  <a:srgbClr val="0E659E"/>
                </a:solidFill>
                <a:latin typeface="+mn-lt"/>
              </a:rPr>
              <a:t>                       So What </a:t>
            </a:r>
            <a:r>
              <a:rPr lang="en-US" sz="3200" b="1" i="1" dirty="0">
                <a:solidFill>
                  <a:srgbClr val="0E659E"/>
                </a:solidFill>
                <a:latin typeface="+mn-lt"/>
              </a:rPr>
              <a:t>Exactly Is Trauma?</a:t>
            </a:r>
            <a:br>
              <a:rPr lang="en-US" sz="3200" b="1" i="1" dirty="0">
                <a:solidFill>
                  <a:srgbClr val="0E659E"/>
                </a:solidFill>
                <a:latin typeface="+mn-lt"/>
              </a:rPr>
            </a:br>
            <a:endParaRPr lang="en-US" sz="3200" b="1" i="1" dirty="0">
              <a:solidFill>
                <a:srgbClr val="0E659E"/>
              </a:solidFill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2" y="1825626"/>
            <a:ext cx="7680462" cy="2418384"/>
          </a:xfrm>
        </p:spPr>
        <p:txBody>
          <a:bodyPr lIns="0" rIns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1800" b="1" dirty="0" smtClean="0">
                <a:ea typeface="ＭＳ 明朝"/>
                <a:cs typeface="Calibri"/>
              </a:rPr>
              <a:t> </a:t>
            </a:r>
            <a:r>
              <a:rPr lang="en-US" sz="2000" b="1" dirty="0">
                <a:ea typeface="ＭＳ 明朝"/>
                <a:cs typeface="Calibri"/>
              </a:rPr>
              <a:t>Trauma </a:t>
            </a:r>
            <a:r>
              <a:rPr lang="en-US" sz="2000" dirty="0">
                <a:ea typeface="ＭＳ 明朝"/>
                <a:cs typeface="Calibri"/>
              </a:rPr>
              <a:t>— individual trauma results from an </a:t>
            </a:r>
            <a:r>
              <a:rPr lang="en-US" sz="2000" b="1" i="1" dirty="0">
                <a:ea typeface="ＭＳ 明朝"/>
                <a:cs typeface="Calibri"/>
              </a:rPr>
              <a:t>event</a:t>
            </a:r>
            <a:r>
              <a:rPr lang="en-US" sz="2000" dirty="0">
                <a:ea typeface="ＭＳ 明朝"/>
                <a:cs typeface="Calibri"/>
              </a:rPr>
              <a:t>, series of events, or set of </a:t>
            </a:r>
            <a:r>
              <a:rPr lang="en-US" sz="2000" b="1" i="1" dirty="0">
                <a:ea typeface="ＭＳ 明朝"/>
                <a:cs typeface="Calibri"/>
              </a:rPr>
              <a:t>circumstances</a:t>
            </a:r>
            <a:r>
              <a:rPr lang="en-US" sz="2000" dirty="0">
                <a:ea typeface="ＭＳ 明朝"/>
                <a:cs typeface="Calibri"/>
              </a:rPr>
              <a:t> that is </a:t>
            </a:r>
            <a:r>
              <a:rPr lang="en-US" sz="2000" b="1" i="1" dirty="0">
                <a:ea typeface="ＭＳ 明朝"/>
                <a:cs typeface="Calibri"/>
              </a:rPr>
              <a:t>experienced</a:t>
            </a:r>
            <a:r>
              <a:rPr lang="en-US" sz="2000" dirty="0">
                <a:ea typeface="ＭＳ 明朝"/>
                <a:cs typeface="Calibri"/>
              </a:rPr>
              <a:t> by an individual </a:t>
            </a:r>
            <a:r>
              <a:rPr lang="en-US" sz="2000" b="1" i="1" dirty="0">
                <a:ea typeface="ＭＳ 明朝"/>
                <a:cs typeface="Calibri"/>
              </a:rPr>
              <a:t>as</a:t>
            </a:r>
            <a:r>
              <a:rPr lang="en-US" sz="2000" dirty="0">
                <a:ea typeface="ＭＳ 明朝"/>
                <a:cs typeface="Calibri"/>
              </a:rPr>
              <a:t> physically or emotionally</a:t>
            </a:r>
            <a:r>
              <a:rPr lang="en-US" sz="2000" b="1" i="1" dirty="0">
                <a:ea typeface="ＭＳ 明朝"/>
                <a:cs typeface="Calibri"/>
              </a:rPr>
              <a:t> harmful or life</a:t>
            </a:r>
            <a:r>
              <a:rPr lang="en-US" sz="2000" b="1" i="1" spc="-105" dirty="0">
                <a:ea typeface="ＭＳ 明朝"/>
                <a:cs typeface="Calibri"/>
              </a:rPr>
              <a:t> </a:t>
            </a:r>
            <a:r>
              <a:rPr lang="en-US" sz="2000" b="1" i="1" dirty="0">
                <a:ea typeface="ＭＳ 明朝"/>
                <a:cs typeface="Calibri"/>
              </a:rPr>
              <a:t>threatening </a:t>
            </a:r>
            <a:r>
              <a:rPr lang="en-US" sz="2000" dirty="0">
                <a:ea typeface="ＭＳ 明朝"/>
                <a:cs typeface="Calibri"/>
              </a:rPr>
              <a:t>and that has </a:t>
            </a:r>
            <a:r>
              <a:rPr lang="en-US" sz="2000" b="1" i="1" dirty="0">
                <a:ea typeface="ＭＳ 明朝"/>
                <a:cs typeface="Calibri"/>
              </a:rPr>
              <a:t>lasting adverse effects on</a:t>
            </a:r>
            <a:r>
              <a:rPr lang="en-US" sz="2000" dirty="0">
                <a:ea typeface="ＭＳ 明朝"/>
                <a:cs typeface="Calibri"/>
              </a:rPr>
              <a:t> the individual’s functioning and mental, physical, social,</a:t>
            </a:r>
            <a:r>
              <a:rPr lang="en-US" sz="2000" spc="-120" dirty="0">
                <a:ea typeface="ＭＳ 明朝"/>
                <a:cs typeface="Calibri"/>
              </a:rPr>
              <a:t> </a:t>
            </a:r>
            <a:r>
              <a:rPr lang="en-US" sz="2000" dirty="0">
                <a:ea typeface="ＭＳ 明朝"/>
                <a:cs typeface="Calibri"/>
              </a:rPr>
              <a:t>emotional, or spiritual </a:t>
            </a:r>
            <a:r>
              <a:rPr lang="en-US" sz="2000" b="1" i="1" dirty="0">
                <a:ea typeface="ＭＳ 明朝"/>
                <a:cs typeface="Calibri"/>
              </a:rPr>
              <a:t>well-being</a:t>
            </a:r>
            <a:r>
              <a:rPr lang="en-US" sz="2000" dirty="0">
                <a:ea typeface="ＭＳ 明朝"/>
                <a:cs typeface="Calibri"/>
              </a:rPr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endParaRPr lang="en-US" sz="18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28650" y="1526149"/>
            <a:ext cx="7886700" cy="0"/>
          </a:xfrm>
          <a:prstGeom prst="line">
            <a:avLst/>
          </a:prstGeom>
          <a:ln w="38100">
            <a:solidFill>
              <a:srgbClr val="0E65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46035" y="4802193"/>
            <a:ext cx="3138430" cy="1242101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r>
              <a:rPr lang="en-US" sz="1600" i="1" dirty="0">
                <a:solidFill>
                  <a:prstClr val="black"/>
                </a:solidFill>
              </a:rPr>
              <a:t>SAMSHA’s Concept of Trauma and Guidance for a Trauma-Informed Approach (2014)</a:t>
            </a:r>
            <a:r>
              <a:rPr lang="en-US" sz="1600" dirty="0">
                <a:solidFill>
                  <a:prstClr val="black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5923"/>
            <a:ext cx="2256183" cy="135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29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515350" cy="1161023"/>
          </a:xfrm>
        </p:spPr>
        <p:txBody>
          <a:bodyPr lIns="0" rIns="0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6E9A35"/>
                </a:solidFill>
                <a:latin typeface="+mn-lt"/>
              </a:rPr>
              <a:t>                How is </a:t>
            </a:r>
            <a:r>
              <a:rPr lang="en-US" sz="2800" b="1" dirty="0">
                <a:solidFill>
                  <a:srgbClr val="6E9A35"/>
                </a:solidFill>
                <a:latin typeface="+mn-lt"/>
              </a:rPr>
              <a:t>that different from Traumatic Stress?</a:t>
            </a:r>
            <a:br>
              <a:rPr lang="en-US" sz="2800" b="1" dirty="0">
                <a:solidFill>
                  <a:srgbClr val="6E9A35"/>
                </a:solidFill>
                <a:latin typeface="+mn-lt"/>
              </a:rPr>
            </a:br>
            <a:endParaRPr lang="en-US" sz="2800" b="1" dirty="0">
              <a:solidFill>
                <a:srgbClr val="6E9A35"/>
              </a:solidFill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789793" cy="3432175"/>
          </a:xfrm>
        </p:spPr>
        <p:txBody>
          <a:bodyPr lIns="0" rIns="0"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/>
              <a:t>Traumatic </a:t>
            </a:r>
            <a:r>
              <a:rPr lang="en-US" sz="2000" dirty="0"/>
              <a:t>stress refers to “the emotional, cognitive, behavioral and psychological experiences of individuals who are exposed to, or who witness, events that </a:t>
            </a:r>
            <a:r>
              <a:rPr lang="en-US" sz="2000" b="1" i="1" dirty="0"/>
              <a:t>overwhelm their coping and problem solving abilities</a:t>
            </a:r>
            <a:r>
              <a:rPr lang="en-US" sz="2000" dirty="0"/>
              <a:t>.”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In </a:t>
            </a:r>
            <a:r>
              <a:rPr lang="en-US" sz="2000" dirty="0"/>
              <a:t>other words, a trauma, which produces traumatic stress, </a:t>
            </a:r>
            <a:r>
              <a:rPr lang="en-US" sz="2000" b="1" i="1" dirty="0"/>
              <a:t>occurs when our coping mechanisms are overwhelmed by outside events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>
              <a:lnSpc>
                <a:spcPct val="150000"/>
              </a:lnSpc>
              <a:spcBef>
                <a:spcPts val="0"/>
              </a:spcBef>
              <a:buBlip>
                <a:blip r:embed="rId3"/>
              </a:buBlip>
            </a:pPr>
            <a:endParaRPr lang="en-US" sz="18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28650" y="1526149"/>
            <a:ext cx="7886700" cy="0"/>
          </a:xfrm>
          <a:prstGeom prst="line">
            <a:avLst/>
          </a:prstGeom>
          <a:ln w="38100">
            <a:solidFill>
              <a:srgbClr val="6E9A3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8682"/>
            <a:ext cx="2216426" cy="133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17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8515350" cy="861548"/>
          </a:xfrm>
        </p:spPr>
        <p:txBody>
          <a:bodyPr lIns="0" rIns="0">
            <a:noAutofit/>
          </a:bodyPr>
          <a:lstStyle/>
          <a:p>
            <a:pPr algn="ctr"/>
            <a:r>
              <a:rPr lang="en-US" sz="2800" b="1" cap="small" dirty="0" smtClean="0">
                <a:solidFill>
                  <a:srgbClr val="0E659E"/>
                </a:solidFill>
                <a:latin typeface="+mn-lt"/>
              </a:rPr>
              <a:t/>
            </a:r>
            <a:br>
              <a:rPr lang="en-US" sz="2800" b="1" cap="small" dirty="0" smtClean="0">
                <a:solidFill>
                  <a:srgbClr val="0E659E"/>
                </a:solidFill>
                <a:latin typeface="+mn-lt"/>
              </a:rPr>
            </a:br>
            <a:r>
              <a:rPr lang="en-US" sz="2800" b="1" cap="small" dirty="0" smtClean="0">
                <a:solidFill>
                  <a:srgbClr val="3D3662"/>
                </a:solidFill>
                <a:latin typeface="+mn-lt"/>
              </a:rPr>
              <a:t>HOW </a:t>
            </a:r>
            <a:r>
              <a:rPr lang="en-US" sz="2800" b="1" cap="small" dirty="0">
                <a:solidFill>
                  <a:srgbClr val="3D3662"/>
                </a:solidFill>
                <a:latin typeface="+mn-lt"/>
              </a:rPr>
              <a:t>COMMON IS THE EXPERIENCE OF TRAUMA?</a:t>
            </a:r>
            <a:br>
              <a:rPr lang="en-US" sz="2800" b="1" cap="small" dirty="0">
                <a:solidFill>
                  <a:srgbClr val="3D3662"/>
                </a:solidFill>
                <a:latin typeface="+mn-lt"/>
              </a:rPr>
            </a:br>
            <a:r>
              <a:rPr lang="en-US" sz="2800" b="1" i="1" cap="small" dirty="0">
                <a:solidFill>
                  <a:srgbClr val="3D3662"/>
                </a:solidFill>
                <a:latin typeface="+mn-lt"/>
              </a:rPr>
              <a:t>Prevalence Data</a:t>
            </a:r>
            <a:r>
              <a:rPr lang="en-US" sz="2800" b="1" i="1" cap="small" dirty="0">
                <a:solidFill>
                  <a:srgbClr val="3D3662"/>
                </a:solidFill>
              </a:rPr>
              <a:t/>
            </a:r>
            <a:br>
              <a:rPr lang="en-US" sz="2800" b="1" i="1" cap="small" dirty="0">
                <a:solidFill>
                  <a:srgbClr val="3D3662"/>
                </a:solidFill>
              </a:rPr>
            </a:br>
            <a:r>
              <a:rPr lang="en-US" sz="2800" b="1" dirty="0">
                <a:solidFill>
                  <a:srgbClr val="0E659E"/>
                </a:solidFill>
                <a:latin typeface="+mn-lt"/>
              </a:rPr>
              <a:t/>
            </a:r>
            <a:br>
              <a:rPr lang="en-US" sz="2800" b="1" dirty="0">
                <a:solidFill>
                  <a:srgbClr val="0E659E"/>
                </a:solidFill>
                <a:latin typeface="+mn-lt"/>
              </a:rPr>
            </a:br>
            <a:endParaRPr lang="en-US" sz="2800" b="1" dirty="0">
              <a:solidFill>
                <a:srgbClr val="0E659E"/>
              </a:solidFill>
              <a:latin typeface="+mn-lt"/>
              <a:ea typeface="Calibri" charset="0"/>
              <a:cs typeface="Calibri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025" y="1138523"/>
            <a:ext cx="8806071" cy="4665929"/>
          </a:xfrm>
        </p:spPr>
        <p:txBody>
          <a:bodyPr lIns="0" rIns="0">
            <a:noAutofit/>
          </a:bodyPr>
          <a:lstStyle/>
          <a:p>
            <a:pPr marL="0" indent="0">
              <a:buNone/>
            </a:pPr>
            <a:r>
              <a:rPr lang="en-US" sz="2000" dirty="0"/>
              <a:t>While Americans once considered trauma to be a relatively infrequent occurrence, most research finds that a majority of us —between </a:t>
            </a:r>
            <a:r>
              <a:rPr lang="en-US" sz="2000" b="1" dirty="0"/>
              <a:t>55 and 90%</a:t>
            </a:r>
            <a:r>
              <a:rPr lang="en-US" sz="2000" dirty="0"/>
              <a:t>— have experienced </a:t>
            </a:r>
            <a:r>
              <a:rPr lang="en-US" sz="2000" b="1" dirty="0"/>
              <a:t>at least one traumatic event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r>
              <a:rPr lang="en-US" sz="2000" dirty="0"/>
              <a:t>The ACEs study found that almost </a:t>
            </a:r>
            <a:r>
              <a:rPr lang="en-US" sz="2000" b="1" dirty="0"/>
              <a:t>two thirds </a:t>
            </a:r>
            <a:r>
              <a:rPr lang="en-US" sz="2000" dirty="0"/>
              <a:t>of respondents reported at least one adverse childhood experience.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Other potentially traumatic experiences include experiencing or </a:t>
            </a:r>
            <a:r>
              <a:rPr lang="en-US" sz="2000" dirty="0" smtClean="0"/>
              <a:t>witnessing:</a:t>
            </a:r>
          </a:p>
          <a:p>
            <a:pPr marL="0" indent="0">
              <a:buNone/>
            </a:pPr>
            <a:endParaRPr lang="en-US" sz="20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28650" y="1138523"/>
            <a:ext cx="7886700" cy="0"/>
          </a:xfrm>
          <a:prstGeom prst="line">
            <a:avLst/>
          </a:prstGeom>
          <a:ln w="38100">
            <a:solidFill>
              <a:srgbClr val="1912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3183252"/>
            <a:ext cx="7886700" cy="2991678"/>
          </a:xfrm>
          <a:prstGeom prst="rect">
            <a:avLst/>
          </a:prstGeom>
        </p:spPr>
        <p:txBody>
          <a:bodyPr vert="horz" lIns="0" tIns="45720" rIns="0" bIns="45720" numCol="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US" sz="1800" dirty="0" smtClean="0">
                <a:solidFill>
                  <a:prstClr val="black"/>
                </a:solidFill>
              </a:rPr>
              <a:t>Domestic </a:t>
            </a:r>
            <a:r>
              <a:rPr lang="en-US" sz="1800" dirty="0">
                <a:solidFill>
                  <a:prstClr val="black"/>
                </a:solidFill>
              </a:rPr>
              <a:t>and sexual </a:t>
            </a:r>
            <a:r>
              <a:rPr lang="en-US" sz="1800" dirty="0" smtClean="0">
                <a:solidFill>
                  <a:prstClr val="black"/>
                </a:solidFill>
              </a:rPr>
              <a:t>violence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US" sz="1800" dirty="0">
                <a:solidFill>
                  <a:prstClr val="black"/>
                </a:solidFill>
              </a:rPr>
              <a:t>Natural disasters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US" sz="1800" dirty="0">
                <a:solidFill>
                  <a:prstClr val="black"/>
                </a:solidFill>
              </a:rPr>
              <a:t>Car, train and airplane </a:t>
            </a:r>
            <a:r>
              <a:rPr lang="en-US" sz="1800" dirty="0" smtClean="0">
                <a:solidFill>
                  <a:prstClr val="black"/>
                </a:solidFill>
              </a:rPr>
              <a:t>crashes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US" sz="1800" dirty="0" smtClean="0">
                <a:solidFill>
                  <a:prstClr val="black"/>
                </a:solidFill>
              </a:rPr>
              <a:t>Combat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US" sz="1800" dirty="0">
                <a:solidFill>
                  <a:prstClr val="black"/>
                </a:solidFill>
              </a:rPr>
              <a:t>Becoming a </a:t>
            </a:r>
            <a:r>
              <a:rPr lang="en-US" sz="1800" dirty="0" smtClean="0">
                <a:solidFill>
                  <a:prstClr val="black"/>
                </a:solidFill>
              </a:rPr>
              <a:t>refugee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US" sz="1800" dirty="0" smtClean="0">
                <a:solidFill>
                  <a:prstClr val="black"/>
                </a:solidFill>
              </a:rPr>
              <a:t>Homelessness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US" sz="1800" dirty="0" smtClean="0">
                <a:solidFill>
                  <a:prstClr val="black"/>
                </a:solidFill>
              </a:rPr>
              <a:t>Medical trauma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US" sz="1800" dirty="0" smtClean="0">
                <a:solidFill>
                  <a:prstClr val="black"/>
                </a:solidFill>
              </a:rPr>
              <a:t>Violent crime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US" sz="1800" dirty="0" smtClean="0">
                <a:solidFill>
                  <a:prstClr val="black"/>
                </a:solidFill>
              </a:rPr>
              <a:t>Bias and discrimination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r>
              <a:rPr lang="en-US" sz="1800" dirty="0" smtClean="0">
                <a:solidFill>
                  <a:prstClr val="black"/>
                </a:solidFill>
              </a:rPr>
              <a:t>Hate crimes and hate speech</a:t>
            </a:r>
            <a:endParaRPr lang="en-US" sz="1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endParaRPr lang="en-US" sz="1800" dirty="0">
              <a:solidFill>
                <a:prstClr val="black"/>
              </a:solidFill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Blip>
                <a:blip r:embed="rId4"/>
              </a:buBlip>
            </a:pPr>
            <a:endParaRPr lang="en-US" sz="1800" dirty="0">
              <a:solidFill>
                <a:prstClr val="black"/>
              </a:solidFill>
            </a:endParaRP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78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628650" y="1526149"/>
            <a:ext cx="78867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18052" y="365126"/>
            <a:ext cx="8647044" cy="1161023"/>
          </a:xfrm>
        </p:spPr>
        <p:txBody>
          <a:bodyPr lIns="0" rIns="0"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+mn-lt"/>
              </a:rPr>
              <a:t>When confronted </a:t>
            </a:r>
            <a:r>
              <a:rPr lang="en-US" sz="2800" b="1" dirty="0">
                <a:solidFill>
                  <a:schemeClr val="bg1"/>
                </a:solidFill>
                <a:latin typeface="+mn-lt"/>
              </a:rPr>
              <a:t>by external stimuli that are perceived as threats in the environment, humans react with a </a:t>
            </a:r>
            <a:r>
              <a:rPr lang="en-US" sz="2800" b="1" i="1" dirty="0">
                <a:solidFill>
                  <a:schemeClr val="bg1"/>
                </a:solidFill>
                <a:latin typeface="+mn-lt"/>
              </a:rPr>
              <a:t>stress response.</a:t>
            </a:r>
            <a:br>
              <a:rPr lang="en-US" sz="2800" b="1" i="1" dirty="0">
                <a:solidFill>
                  <a:schemeClr val="bg1"/>
                </a:solidFill>
                <a:latin typeface="+mn-lt"/>
              </a:rPr>
            </a:b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28" y="3837370"/>
            <a:ext cx="3847619" cy="2980952"/>
          </a:xfrm>
          <a:prstGeom prst="rect">
            <a:avLst/>
          </a:prstGeom>
          <a:solidFill>
            <a:srgbClr val="6E9A35"/>
          </a:solidFill>
        </p:spPr>
      </p:pic>
      <p:sp>
        <p:nvSpPr>
          <p:cNvPr id="8" name="TextBox 7"/>
          <p:cNvSpPr txBox="1"/>
          <p:nvPr/>
        </p:nvSpPr>
        <p:spPr>
          <a:xfrm>
            <a:off x="628650" y="1746221"/>
            <a:ext cx="5317067" cy="505972"/>
          </a:xfrm>
          <a:prstGeom prst="rect">
            <a:avLst/>
          </a:prstGeom>
          <a:noFill/>
        </p:spPr>
        <p:txBody>
          <a:bodyPr wrap="square" lIns="0" rIns="0" rtlCol="0" anchor="b">
            <a:noAutofit/>
          </a:bodyPr>
          <a:lstStyle/>
          <a:p>
            <a:r>
              <a:rPr lang="en-US" sz="2000" b="1" dirty="0">
                <a:solidFill>
                  <a:prstClr val="white"/>
                </a:solidFill>
              </a:rPr>
              <a:t>What’s happening inside the brain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02" y="2472264"/>
            <a:ext cx="615749" cy="109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645" y="1895723"/>
            <a:ext cx="3554276" cy="30665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4549" y="3142882"/>
            <a:ext cx="1652159" cy="85351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9645" y="5111779"/>
            <a:ext cx="3090940" cy="101202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6200" y="3419855"/>
            <a:ext cx="950959" cy="87180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8546" y="3386461"/>
            <a:ext cx="1377815" cy="12375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6200000">
            <a:off x="3025259" y="1716135"/>
            <a:ext cx="615749" cy="227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12350</TotalTime>
  <Words>1464</Words>
  <Application>Microsoft Office PowerPoint</Application>
  <PresentationFormat>On-screen Show (4:3)</PresentationFormat>
  <Paragraphs>210</Paragraphs>
  <Slides>34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Courier New</vt:lpstr>
      <vt:lpstr>Mangal</vt:lpstr>
      <vt:lpstr>ＭＳ 明朝</vt:lpstr>
      <vt:lpstr>Office Theme</vt:lpstr>
      <vt:lpstr>Trauma-Informed Care 101</vt:lpstr>
      <vt:lpstr>Ask yourself this question — when  you hear the word trauma, what picture or image comes into your mind?</vt:lpstr>
      <vt:lpstr>PowerPoint Presentation</vt:lpstr>
      <vt:lpstr>PowerPoint Presentation</vt:lpstr>
      <vt:lpstr>PowerPoint Presentation</vt:lpstr>
      <vt:lpstr>                       So What Exactly Is Trauma? </vt:lpstr>
      <vt:lpstr>                How is that different from Traumatic Stress? </vt:lpstr>
      <vt:lpstr> HOW COMMON IS THE EXPERIENCE OF TRAUMA? Prevalence Data  </vt:lpstr>
      <vt:lpstr>When confronted by external stimuli that are perceived as threats in the environment, humans react with a stress response. </vt:lpstr>
      <vt:lpstr>IMPACT OF TRAUMA ON THE BRAIN  AND BODY</vt:lpstr>
      <vt:lpstr>IMPACT OF TRAUMA ON THE BRAIN  AND BODY</vt:lpstr>
      <vt:lpstr>IMPACT OF TRAUMA ON THE BRAIN  AND BODY</vt:lpstr>
      <vt:lpstr>IMPACT OF TRAUMA ON THE BRAIN  AND BODY</vt:lpstr>
      <vt:lpstr>TRAUMA AND OLDER ADULTS: CONSIDERATIONS</vt:lpstr>
      <vt:lpstr>PUZZLING BEHAVIORS IN OLDER ADULTS</vt:lpstr>
      <vt:lpstr>IF TRAUMA HISTORY ISN’T CONSIDERED… COMMON MISDIAGNOSISES</vt:lpstr>
      <vt:lpstr>CMS Requirements of Participation</vt:lpstr>
      <vt:lpstr>CMS Requirements of Participation</vt:lpstr>
      <vt:lpstr>What is trauma-informed care?</vt:lpstr>
      <vt:lpstr>THE 4 “R’s” of a Trauma Informed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Six Key Steps on the Trauma-Informed Care Journey </vt:lpstr>
      <vt:lpstr>LeadingAge Maryland  Resilience for All Ages</vt:lpstr>
      <vt:lpstr>Resources from LeadingAge &amp; Resilience for All Ages </vt:lpstr>
      <vt:lpstr>Coming:</vt:lpstr>
      <vt:lpstr>And…</vt:lpstr>
      <vt:lpstr>Finally…</vt:lpstr>
      <vt:lpstr>For additional questions and to keep the conversation going…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Foundations of Trauma-Informed Care</dc:title>
  <dc:creator>Karen Key</dc:creator>
  <cp:lastModifiedBy>Schumann, Jill (TAG)</cp:lastModifiedBy>
  <cp:revision>86</cp:revision>
  <cp:lastPrinted>2018-10-01T13:13:54Z</cp:lastPrinted>
  <dcterms:created xsi:type="dcterms:W3CDTF">2018-04-04T15:02:46Z</dcterms:created>
  <dcterms:modified xsi:type="dcterms:W3CDTF">2018-10-01T13:14:47Z</dcterms:modified>
</cp:coreProperties>
</file>